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5" r:id="rId4"/>
    <p:sldMasterId id="2147483778" r:id="rId5"/>
    <p:sldMasterId id="2147483787" r:id="rId6"/>
    <p:sldMasterId id="2147483796" r:id="rId7"/>
    <p:sldMasterId id="2147483802" r:id="rId8"/>
  </p:sldMasterIdLst>
  <p:notesMasterIdLst>
    <p:notesMasterId r:id="rId52"/>
  </p:notesMasterIdLst>
  <p:handoutMasterIdLst>
    <p:handoutMasterId r:id="rId53"/>
  </p:handoutMasterIdLst>
  <p:sldIdLst>
    <p:sldId id="1340" r:id="rId9"/>
    <p:sldId id="1338" r:id="rId10"/>
    <p:sldId id="1339" r:id="rId11"/>
    <p:sldId id="1288" r:id="rId12"/>
    <p:sldId id="1287" r:id="rId13"/>
    <p:sldId id="1336" r:id="rId14"/>
    <p:sldId id="1266" r:id="rId15"/>
    <p:sldId id="1218" r:id="rId16"/>
    <p:sldId id="1221" r:id="rId17"/>
    <p:sldId id="1320" r:id="rId18"/>
    <p:sldId id="1235" r:id="rId19"/>
    <p:sldId id="1237" r:id="rId20"/>
    <p:sldId id="1293" r:id="rId21"/>
    <p:sldId id="1290" r:id="rId22"/>
    <p:sldId id="1291" r:id="rId23"/>
    <p:sldId id="1295" r:id="rId24"/>
    <p:sldId id="1301" r:id="rId25"/>
    <p:sldId id="1300" r:id="rId26"/>
    <p:sldId id="1337" r:id="rId27"/>
    <p:sldId id="1299" r:id="rId28"/>
    <p:sldId id="1303" r:id="rId29"/>
    <p:sldId id="1304" r:id="rId30"/>
    <p:sldId id="1305" r:id="rId31"/>
    <p:sldId id="1309" r:id="rId32"/>
    <p:sldId id="1307" r:id="rId33"/>
    <p:sldId id="1310" r:id="rId34"/>
    <p:sldId id="1311" r:id="rId35"/>
    <p:sldId id="1312" r:id="rId36"/>
    <p:sldId id="1314" r:id="rId37"/>
    <p:sldId id="1313" r:id="rId38"/>
    <p:sldId id="1316" r:id="rId39"/>
    <p:sldId id="1317" r:id="rId40"/>
    <p:sldId id="1318" r:id="rId41"/>
    <p:sldId id="1319" r:id="rId42"/>
    <p:sldId id="1325" r:id="rId43"/>
    <p:sldId id="1332" r:id="rId44"/>
    <p:sldId id="1328" r:id="rId45"/>
    <p:sldId id="1327" r:id="rId46"/>
    <p:sldId id="1330" r:id="rId47"/>
    <p:sldId id="1333" r:id="rId48"/>
    <p:sldId id="1323" r:id="rId49"/>
    <p:sldId id="1341" r:id="rId50"/>
    <p:sldId id="134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e Ruberti" initials="MR" lastIdx="1" clrIdx="0">
    <p:extLst>
      <p:ext uri="{19B8F6BF-5375-455C-9EA6-DF929625EA0E}">
        <p15:presenceInfo xmlns:p15="http://schemas.microsoft.com/office/powerpoint/2012/main" userId="01aa5882f9da94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52" autoAdjust="0"/>
    <p:restoredTop sz="84899" autoAdjust="0"/>
  </p:normalViewPr>
  <p:slideViewPr>
    <p:cSldViewPr snapToGrid="0">
      <p:cViewPr varScale="1">
        <p:scale>
          <a:sx n="112" d="100"/>
          <a:sy n="112" d="100"/>
        </p:scale>
        <p:origin x="570" y="78"/>
      </p:cViewPr>
      <p:guideLst/>
    </p:cSldViewPr>
  </p:slideViewPr>
  <p:notesTextViewPr>
    <p:cViewPr>
      <p:scale>
        <a:sx n="75" d="100"/>
        <a:sy n="75" d="100"/>
      </p:scale>
      <p:origin x="0" y="0"/>
    </p:cViewPr>
  </p:notesTextViewPr>
  <p:notesViewPr>
    <p:cSldViewPr snapToGrid="0">
      <p:cViewPr varScale="1">
        <p:scale>
          <a:sx n="54" d="100"/>
          <a:sy n="54" d="100"/>
        </p:scale>
        <p:origin x="186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633DA8-5B16-4501-8B7A-9CA471C8D96C}" type="datetimeFigureOut">
              <a:rPr lang="it-IT" smtClean="0"/>
              <a:t>26/11/2016</a:t>
            </a:fld>
            <a:endParaRPr lang="it-IT"/>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0545A7-25D3-46BC-8A56-7A5ABAD7485C}" type="slidenum">
              <a:rPr lang="it-IT" smtClean="0"/>
              <a:t>‹#›</a:t>
            </a:fld>
            <a:endParaRPr lang="it-IT"/>
          </a:p>
        </p:txBody>
      </p:sp>
    </p:spTree>
    <p:extLst>
      <p:ext uri="{BB962C8B-B14F-4D97-AF65-F5344CB8AC3E}">
        <p14:creationId xmlns:p14="http://schemas.microsoft.com/office/powerpoint/2010/main" val="1776933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D9FD44-820A-47BF-BE1B-6CFC15E2C67E}" type="datetimeFigureOut">
              <a:rPr lang="it-IT" smtClean="0"/>
              <a:t>26/11/2016</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99365-0BCC-423C-98EC-9F48EBEB1578}" type="slidenum">
              <a:rPr lang="it-IT" smtClean="0"/>
              <a:t>‹#›</a:t>
            </a:fld>
            <a:endParaRPr lang="it-IT"/>
          </a:p>
        </p:txBody>
      </p:sp>
    </p:spTree>
    <p:extLst>
      <p:ext uri="{BB962C8B-B14F-4D97-AF65-F5344CB8AC3E}">
        <p14:creationId xmlns:p14="http://schemas.microsoft.com/office/powerpoint/2010/main" val="64282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185C3-C6A0-4FBF-9BDE-AD45F5C077D0}" type="slidenum">
              <a:rPr lang="en-US" smtClean="0"/>
              <a:t>1</a:t>
            </a:fld>
            <a:endParaRPr lang="en-US" dirty="0"/>
          </a:p>
        </p:txBody>
      </p:sp>
    </p:spTree>
    <p:extLst>
      <p:ext uri="{BB962C8B-B14F-4D97-AF65-F5344CB8AC3E}">
        <p14:creationId xmlns:p14="http://schemas.microsoft.com/office/powerpoint/2010/main" val="2939332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39</a:t>
            </a:fld>
            <a:endParaRPr lang="en-US"/>
          </a:p>
        </p:txBody>
      </p:sp>
    </p:spTree>
    <p:extLst>
      <p:ext uri="{BB962C8B-B14F-4D97-AF65-F5344CB8AC3E}">
        <p14:creationId xmlns:p14="http://schemas.microsoft.com/office/powerpoint/2010/main" val="3858558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8:58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455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8C99365-0BCC-423C-98EC-9F48EBEB1578}" type="slidenum">
              <a:rPr lang="it-IT" smtClean="0"/>
              <a:t>5</a:t>
            </a:fld>
            <a:endParaRPr lang="it-IT"/>
          </a:p>
        </p:txBody>
      </p:sp>
    </p:spTree>
    <p:extLst>
      <p:ext uri="{BB962C8B-B14F-4D97-AF65-F5344CB8AC3E}">
        <p14:creationId xmlns:p14="http://schemas.microsoft.com/office/powerpoint/2010/main" val="313672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78C99365-0BCC-423C-98EC-9F48EBEB1578}" type="slidenum">
              <a:rPr lang="it-IT" smtClean="0"/>
              <a:t>13</a:t>
            </a:fld>
            <a:endParaRPr lang="it-IT"/>
          </a:p>
        </p:txBody>
      </p:sp>
    </p:spTree>
    <p:extLst>
      <p:ext uri="{BB962C8B-B14F-4D97-AF65-F5344CB8AC3E}">
        <p14:creationId xmlns:p14="http://schemas.microsoft.com/office/powerpoint/2010/main" val="2789270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a:buNone/>
            </a:pPr>
            <a:endParaRPr lang="en-US" sz="1800" kern="1200" dirty="0">
              <a:solidFill>
                <a:schemeClr val="tx1"/>
              </a:solidFill>
              <a:effectLst/>
              <a:latin typeface="+mj-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3FB47CC-F09C-4217-9221-DA93EAB96581}" type="slidenum">
              <a:rPr lang="en-US" smtClean="0"/>
              <a:t>14</a:t>
            </a:fld>
            <a:endParaRPr lang="en-US"/>
          </a:p>
        </p:txBody>
      </p:sp>
    </p:spTree>
    <p:extLst>
      <p:ext uri="{BB962C8B-B14F-4D97-AF65-F5344CB8AC3E}">
        <p14:creationId xmlns:p14="http://schemas.microsoft.com/office/powerpoint/2010/main" val="6646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a:buNone/>
            </a:pPr>
            <a:endParaRPr lang="en-US" sz="1800" kern="1200" dirty="0">
              <a:solidFill>
                <a:schemeClr val="tx1"/>
              </a:solidFill>
              <a:effectLst/>
              <a:latin typeface="+mj-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3FB47CC-F09C-4217-9221-DA93EAB96581}" type="slidenum">
              <a:rPr lang="en-US" smtClean="0"/>
              <a:t>15</a:t>
            </a:fld>
            <a:endParaRPr lang="en-US"/>
          </a:p>
        </p:txBody>
      </p:sp>
    </p:spTree>
    <p:extLst>
      <p:ext uri="{BB962C8B-B14F-4D97-AF65-F5344CB8AC3E}">
        <p14:creationId xmlns:p14="http://schemas.microsoft.com/office/powerpoint/2010/main" val="221672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35</a:t>
            </a:fld>
            <a:endParaRPr lang="en-US"/>
          </a:p>
        </p:txBody>
      </p:sp>
    </p:spTree>
    <p:extLst>
      <p:ext uri="{BB962C8B-B14F-4D97-AF65-F5344CB8AC3E}">
        <p14:creationId xmlns:p14="http://schemas.microsoft.com/office/powerpoint/2010/main" val="333822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7286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37</a:t>
            </a:fld>
            <a:endParaRPr lang="en-US"/>
          </a:p>
        </p:txBody>
      </p:sp>
    </p:spTree>
    <p:extLst>
      <p:ext uri="{BB962C8B-B14F-4D97-AF65-F5344CB8AC3E}">
        <p14:creationId xmlns:p14="http://schemas.microsoft.com/office/powerpoint/2010/main" val="156818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06D019-A458-4E87-ACC4-E001A88BB1A9}" type="slidenum">
              <a:rPr lang="en-US" smtClean="0"/>
              <a:t>38</a:t>
            </a:fld>
            <a:endParaRPr lang="en-US"/>
          </a:p>
        </p:txBody>
      </p:sp>
    </p:spTree>
    <p:extLst>
      <p:ext uri="{BB962C8B-B14F-4D97-AF65-F5344CB8AC3E}">
        <p14:creationId xmlns:p14="http://schemas.microsoft.com/office/powerpoint/2010/main" val="656307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07547"/>
            <a:ext cx="12191999" cy="6758608"/>
          </a:xfrm>
          <a:prstGeom prst="rect">
            <a:avLst/>
          </a:prstGeom>
        </p:spPr>
      </p:pic>
      <p:sp>
        <p:nvSpPr>
          <p:cNvPr id="2" name="Title 1"/>
          <p:cNvSpPr>
            <a:spLocks noGrp="1"/>
          </p:cNvSpPr>
          <p:nvPr>
            <p:ph type="ctrTitle"/>
          </p:nvPr>
        </p:nvSpPr>
        <p:spPr>
          <a:xfrm>
            <a:off x="611212" y="516686"/>
            <a:ext cx="10937537" cy="1470025"/>
          </a:xfrm>
        </p:spPr>
        <p:txBody>
          <a:bodyPr>
            <a:normAutofit/>
          </a:bodyPr>
          <a:lstStyle>
            <a:lvl1pPr algn="l">
              <a:defRPr sz="400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11211" y="1907341"/>
            <a:ext cx="10567132" cy="1752600"/>
          </a:xfrm>
        </p:spPr>
        <p:txBody>
          <a:bodyPr>
            <a:normAutofit/>
          </a:bodyPr>
          <a:lstStyle>
            <a:lvl1pPr marL="0" indent="0" algn="l">
              <a:buNone/>
              <a:defRPr sz="3000">
                <a:solidFill>
                  <a:schemeClr val="bg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p:cNvPicPr>
            <a:picLocks noChangeAspect="1"/>
          </p:cNvPicPr>
          <p:nvPr/>
        </p:nvPicPr>
        <p:blipFill>
          <a:blip r:embed="rId3"/>
          <a:stretch>
            <a:fillRect/>
          </a:stretch>
        </p:blipFill>
        <p:spPr>
          <a:xfrm>
            <a:off x="8853099" y="5581381"/>
            <a:ext cx="2997200" cy="1095375"/>
          </a:xfrm>
          <a:prstGeom prst="rect">
            <a:avLst/>
          </a:prstGeom>
        </p:spPr>
      </p:pic>
    </p:spTree>
    <p:extLst>
      <p:ext uri="{BB962C8B-B14F-4D97-AF65-F5344CB8AC3E}">
        <p14:creationId xmlns:p14="http://schemas.microsoft.com/office/powerpoint/2010/main" val="159116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685955" rtl="0" eaLnBrk="1" fontAlgn="auto" latinLnBrk="0" hangingPunct="1">
              <a:lnSpc>
                <a:spcPct val="90000"/>
              </a:lnSpc>
              <a:spcBef>
                <a:spcPts val="0"/>
              </a:spcBef>
              <a:spcAft>
                <a:spcPts val="0"/>
              </a:spcAft>
              <a:buClr>
                <a:srgbClr val="00DCFF"/>
              </a:buClr>
              <a:buSzPct val="90000"/>
              <a:buFont typeface="Arial" pitchFamily="34" charset="0"/>
              <a:buNone/>
              <a:tabLst/>
              <a:defRPr sz="2101" b="1" cap="all" baseline="0">
                <a:solidFill>
                  <a:schemeClr val="bg1">
                    <a:alpha val="99000"/>
                  </a:schemeClr>
                </a:solidFill>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cxnSp>
        <p:nvCxnSpPr>
          <p:cNvPr id="4" name="Straight Connector 3"/>
          <p:cNvCxnSpPr/>
          <p:nvPr/>
        </p:nvCxnSpPr>
        <p:spPr>
          <a:xfrm>
            <a:off x="232816" y="1038415"/>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itle 1"/>
          <p:cNvSpPr>
            <a:spLocks noGrp="1"/>
          </p:cNvSpPr>
          <p:nvPr>
            <p:ph type="title"/>
          </p:nvPr>
        </p:nvSpPr>
        <p:spPr>
          <a:xfrm>
            <a:off x="232816" y="157944"/>
            <a:ext cx="11725736" cy="1205345"/>
          </a:xfrm>
          <a:prstGeom prst="rect">
            <a:avLst/>
          </a:prstGeom>
        </p:spPr>
        <p:txBody>
          <a:bodyPr/>
          <a:lstStyle>
            <a:lvl1pPr>
              <a:defRPr sz="3001">
                <a:solidFill>
                  <a:schemeClr val="tx1">
                    <a:lumMod val="75000"/>
                    <a:lumOff val="25000"/>
                    <a:alpha val="98824"/>
                  </a:schemeClr>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82971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93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latin typeface="Segoe UI Light" panose="020B0502040204020203" pitchFamily="34" charset="0"/>
                <a:cs typeface="Segoe UI Light" panose="020B0502040204020203" pitchFamily="34" charset="0"/>
              </a:defRPr>
            </a:lvl1pPr>
            <a:lvl2pPr marL="742950" indent="-285750">
              <a:buFont typeface="Wingdings" charset="2"/>
              <a:buChar char="§"/>
              <a:defRPr>
                <a:solidFill>
                  <a:srgbClr val="474947"/>
                </a:solidFill>
                <a:latin typeface="Segoe UI Light" panose="020B0502040204020203" pitchFamily="34" charset="0"/>
                <a:cs typeface="Segoe UI Light" panose="020B0502040204020203" pitchFamily="34" charset="0"/>
              </a:defRPr>
            </a:lvl2pPr>
            <a:lvl3pPr marL="1143000" indent="-228600">
              <a:buFont typeface="Wingdings" charset="2"/>
              <a:buChar char="§"/>
              <a:defRPr>
                <a:solidFill>
                  <a:srgbClr val="474947"/>
                </a:solidFill>
                <a:latin typeface="Segoe UI Light" panose="020B0502040204020203" pitchFamily="34" charset="0"/>
                <a:cs typeface="Segoe UI Light" panose="020B0502040204020203" pitchFamily="34" charset="0"/>
              </a:defRPr>
            </a:lvl3pPr>
            <a:lvl4pPr marL="1600200" indent="-228600">
              <a:buFont typeface="Wingdings" charset="2"/>
              <a:buChar char="§"/>
              <a:defRPr>
                <a:solidFill>
                  <a:srgbClr val="474947"/>
                </a:solidFill>
                <a:latin typeface="Segoe UI Light" panose="020B0502040204020203" pitchFamily="34" charset="0"/>
                <a:cs typeface="Segoe UI Light" panose="020B0502040204020203" pitchFamily="34" charset="0"/>
              </a:defRPr>
            </a:lvl4pPr>
            <a:lvl5pPr marL="2057400" indent="-228600">
              <a:buFont typeface="Wingdings" charset="2"/>
              <a:buChar char="§"/>
              <a:defRPr>
                <a:solidFill>
                  <a:srgbClr val="474947"/>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p:cNvCxnSpPr/>
          <p:nvPr/>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94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0" i="0" cap="a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4" name="Straight Connector 3"/>
          <p:cNvCxnSpPr/>
          <p:nvPr/>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106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atin typeface="Segoe UI Light" panose="020B0502040204020203" pitchFamily="34" charset="0"/>
                <a:cs typeface="Segoe UI Light" panose="020B0502040204020203" pitchFamily="34" charset="0"/>
              </a:defRPr>
            </a:lvl1pPr>
            <a:lvl2pPr>
              <a:defRPr sz="2400">
                <a:latin typeface="Segoe UI Light" panose="020B0502040204020203" pitchFamily="34" charset="0"/>
                <a:cs typeface="Segoe UI Light" panose="020B0502040204020203" pitchFamily="34" charset="0"/>
              </a:defRPr>
            </a:lvl2pPr>
            <a:lvl3pPr>
              <a:defRPr sz="20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atin typeface="Segoe UI Light" panose="020B0502040204020203" pitchFamily="34" charset="0"/>
                <a:cs typeface="Segoe UI Light" panose="020B0502040204020203" pitchFamily="34" charset="0"/>
              </a:defRPr>
            </a:lvl1pPr>
            <a:lvl2pPr>
              <a:defRPr sz="2400">
                <a:latin typeface="Segoe UI Light" panose="020B0502040204020203" pitchFamily="34" charset="0"/>
                <a:cs typeface="Segoe UI Light" panose="020B0502040204020203" pitchFamily="34" charset="0"/>
              </a:defRPr>
            </a:lvl2pPr>
            <a:lvl3pPr>
              <a:defRPr sz="20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281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200" b="0">
                <a:latin typeface="Segoe UI Light" panose="020B0502040204020203"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200" b="0">
                <a:latin typeface="Segoe UI Light" panose="020B0502040204020203"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atin typeface="Segoe UI Light" panose="020B0502040204020203" pitchFamily="34" charset="0"/>
                <a:cs typeface="Segoe UI Light" panose="020B0502040204020203" pitchFamily="34" charset="0"/>
              </a:defRPr>
            </a:lvl1pPr>
            <a:lvl2pPr>
              <a:defRPr sz="1800">
                <a:latin typeface="Segoe UI Light" panose="020B0502040204020203" pitchFamily="34" charset="0"/>
                <a:cs typeface="Segoe UI Light" panose="020B0502040204020203" pitchFamily="34" charset="0"/>
              </a:defRPr>
            </a:lvl2pPr>
            <a:lvl3pPr>
              <a:defRPr sz="18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p:cNvCxnSpPr/>
          <p:nvPr/>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68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cxnSp>
        <p:nvCxnSpPr>
          <p:cNvPr id="14" name="Straight Connector 13"/>
          <p:cNvCxnSpPr/>
          <p:nvPr/>
        </p:nvCxnSpPr>
        <p:spPr>
          <a:xfrm>
            <a:off x="609600" y="1160880"/>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3235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55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000">
                <a:latin typeface="Segoe UI Light" panose="020B0502040204020203" pitchFamily="34" charset="0"/>
                <a:cs typeface="Segoe UI Light" panose="020B0502040204020203" pitchFamily="34" charset="0"/>
              </a:defRPr>
            </a:lvl1pPr>
            <a:lvl2pPr>
              <a:defRPr sz="2600">
                <a:latin typeface="Segoe UI Light" panose="020B0502040204020203" pitchFamily="34" charset="0"/>
                <a:cs typeface="Segoe UI Light" panose="020B0502040204020203" pitchFamily="34" charset="0"/>
              </a:defRPr>
            </a:lvl2pPr>
            <a:lvl3pPr>
              <a:defRPr sz="2200">
                <a:latin typeface="Segoe UI Light" panose="020B0502040204020203" pitchFamily="34" charset="0"/>
                <a:cs typeface="Segoe UI Light" panose="020B0502040204020203" pitchFamily="34" charset="0"/>
              </a:defRPr>
            </a:lvl3pPr>
            <a:lvl4pPr>
              <a:defRPr sz="1800">
                <a:latin typeface="Segoe UI Light" panose="020B0502040204020203" pitchFamily="34" charset="0"/>
                <a:cs typeface="Segoe UI Light" panose="020B0502040204020203" pitchFamily="34" charset="0"/>
              </a:defRPr>
            </a:lvl4pPr>
            <a:lvl5pPr>
              <a:defRPr sz="1800">
                <a:latin typeface="Segoe UI Light" panose="020B0502040204020203" pitchFamily="34" charset="0"/>
                <a:cs typeface="Segoe UI Light" panose="020B0502040204020203"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01904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Segoe UI Light" panose="020B0502040204020203" pitchFamily="34" charset="0"/>
                <a:cs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06227188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5" name="Gruppieren 134"/>
          <p:cNvGrpSpPr/>
          <p:nvPr/>
        </p:nvGrpSpPr>
        <p:grpSpPr>
          <a:xfrm>
            <a:off x="0" y="-372423"/>
            <a:ext cx="12204797" cy="7224074"/>
            <a:chOff x="3036815" y="-372423"/>
            <a:chExt cx="9153598" cy="7224074"/>
          </a:xfrm>
        </p:grpSpPr>
        <p:grpSp>
          <p:nvGrpSpPr>
            <p:cNvPr id="136" name="Gruppieren 135"/>
            <p:cNvGrpSpPr/>
            <p:nvPr userDrawn="1"/>
          </p:nvGrpSpPr>
          <p:grpSpPr>
            <a:xfrm>
              <a:off x="8469852" y="-372423"/>
              <a:ext cx="3557487" cy="2031571"/>
              <a:chOff x="8469852" y="-372423"/>
              <a:chExt cx="3557487" cy="2031571"/>
            </a:xfrm>
          </p:grpSpPr>
          <p:grpSp>
            <p:nvGrpSpPr>
              <p:cNvPr id="138" name="Gruppieren 137"/>
              <p:cNvGrpSpPr/>
              <p:nvPr userDrawn="1"/>
            </p:nvGrpSpPr>
            <p:grpSpPr>
              <a:xfrm>
                <a:off x="9963722" y="-372423"/>
                <a:ext cx="2063617" cy="2031571"/>
                <a:chOff x="9963722" y="-372423"/>
                <a:chExt cx="2063617" cy="2031571"/>
              </a:xfrm>
            </p:grpSpPr>
            <p:sp>
              <p:nvSpPr>
                <p:cNvPr id="147"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8"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9"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39" name="Gruppieren 138"/>
              <p:cNvGrpSpPr/>
              <p:nvPr userDrawn="1"/>
            </p:nvGrpSpPr>
            <p:grpSpPr>
              <a:xfrm>
                <a:off x="8469852" y="-203236"/>
                <a:ext cx="1164785" cy="1176456"/>
                <a:chOff x="8469852" y="-203236"/>
                <a:chExt cx="1164785" cy="1176456"/>
              </a:xfrm>
            </p:grpSpPr>
            <p:sp>
              <p:nvSpPr>
                <p:cNvPr id="144"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45"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6"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40" name="Gruppieren 139"/>
              <p:cNvGrpSpPr/>
              <p:nvPr userDrawn="1"/>
            </p:nvGrpSpPr>
            <p:grpSpPr>
              <a:xfrm>
                <a:off x="9790486" y="-254075"/>
                <a:ext cx="1139526" cy="1012205"/>
                <a:chOff x="9790486" y="-254075"/>
                <a:chExt cx="1139526" cy="1012205"/>
              </a:xfrm>
            </p:grpSpPr>
            <p:sp>
              <p:nvSpPr>
                <p:cNvPr id="141"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42"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3"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sp>
          <p:nvSpPr>
            <p:cNvPr id="137" name="Rechteck 136"/>
            <p:cNvSpPr/>
            <p:nvPr userDrawn="1"/>
          </p:nvSpPr>
          <p:spPr>
            <a:xfrm>
              <a:off x="3036815" y="1"/>
              <a:ext cx="9153598"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e</a:t>
              </a:r>
            </a:p>
          </p:txBody>
        </p:sp>
      </p:grpSp>
      <p:sp>
        <p:nvSpPr>
          <p:cNvPr id="5" name="Fußzeilenplatzhalter 4"/>
          <p:cNvSpPr>
            <a:spLocks noGrp="1"/>
          </p:cNvSpPr>
          <p:nvPr>
            <p:ph type="ftr" sz="quarter" idx="3"/>
          </p:nvPr>
        </p:nvSpPr>
        <p:spPr>
          <a:xfrm>
            <a:off x="3957797"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endParaRPr lang="en-US" dirty="0"/>
          </a:p>
        </p:txBody>
      </p:sp>
      <p:sp>
        <p:nvSpPr>
          <p:cNvPr id="6" name="Foliennummernplatzhalter 5"/>
          <p:cNvSpPr>
            <a:spLocks noGrp="1"/>
          </p:cNvSpPr>
          <p:nvPr>
            <p:ph type="sldNum" sz="quarter" idx="4"/>
          </p:nvPr>
        </p:nvSpPr>
        <p:spPr>
          <a:xfrm>
            <a:off x="516320" y="6076361"/>
            <a:ext cx="914427"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D57F1E4F-1CFF-5643-939E-217C01CDF565}" type="slidenum">
              <a:rPr lang="en-US" smtClean="0"/>
              <a:pPr/>
              <a:t>‹#›</a:t>
            </a:fld>
            <a:endParaRPr lang="en-US" dirty="0"/>
          </a:p>
        </p:txBody>
      </p:sp>
      <p:sp>
        <p:nvSpPr>
          <p:cNvPr id="2" name="Titelplatzhalter 1"/>
          <p:cNvSpPr>
            <a:spLocks noGrp="1"/>
          </p:cNvSpPr>
          <p:nvPr>
            <p:ph type="title"/>
          </p:nvPr>
        </p:nvSpPr>
        <p:spPr>
          <a:xfrm>
            <a:off x="516321" y="410830"/>
            <a:ext cx="11135860" cy="107312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3" name="Textplatzhalter 2"/>
          <p:cNvSpPr>
            <a:spLocks noGrp="1"/>
          </p:cNvSpPr>
          <p:nvPr>
            <p:ph type="body" idx="1"/>
          </p:nvPr>
        </p:nvSpPr>
        <p:spPr>
          <a:xfrm>
            <a:off x="516321" y="1483952"/>
            <a:ext cx="11135860" cy="4321536"/>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50997823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lang="en-US" sz="3200" b="0" kern="1200" dirty="0">
          <a:solidFill>
            <a:schemeClr val="tx1"/>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3" name="Gruppieren 122"/>
          <p:cNvGrpSpPr/>
          <p:nvPr/>
        </p:nvGrpSpPr>
        <p:grpSpPr>
          <a:xfrm>
            <a:off x="0" y="-372423"/>
            <a:ext cx="12204797" cy="7224074"/>
            <a:chOff x="3036815" y="-372423"/>
            <a:chExt cx="9153598" cy="7224074"/>
          </a:xfrm>
        </p:grpSpPr>
        <p:grpSp>
          <p:nvGrpSpPr>
            <p:cNvPr id="124" name="Gruppieren 123"/>
            <p:cNvGrpSpPr/>
            <p:nvPr userDrawn="1"/>
          </p:nvGrpSpPr>
          <p:grpSpPr>
            <a:xfrm>
              <a:off x="8469852" y="-372423"/>
              <a:ext cx="3557487" cy="2031571"/>
              <a:chOff x="8469852" y="-372423"/>
              <a:chExt cx="3557487" cy="2031571"/>
            </a:xfrm>
          </p:grpSpPr>
          <p:grpSp>
            <p:nvGrpSpPr>
              <p:cNvPr id="126" name="Gruppieren 125"/>
              <p:cNvGrpSpPr/>
              <p:nvPr userDrawn="1"/>
            </p:nvGrpSpPr>
            <p:grpSpPr>
              <a:xfrm>
                <a:off x="9963722" y="-372423"/>
                <a:ext cx="2063617" cy="2031571"/>
                <a:chOff x="9963722" y="-372423"/>
                <a:chExt cx="2063617" cy="2031571"/>
              </a:xfrm>
            </p:grpSpPr>
            <p:sp>
              <p:nvSpPr>
                <p:cNvPr id="135"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6"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7"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27" name="Gruppieren 126"/>
              <p:cNvGrpSpPr/>
              <p:nvPr userDrawn="1"/>
            </p:nvGrpSpPr>
            <p:grpSpPr>
              <a:xfrm>
                <a:off x="8469852" y="-203236"/>
                <a:ext cx="1164785" cy="1176456"/>
                <a:chOff x="8469852" y="-203236"/>
                <a:chExt cx="1164785" cy="1176456"/>
              </a:xfrm>
            </p:grpSpPr>
            <p:sp>
              <p:nvSpPr>
                <p:cNvPr id="132"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33"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4"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28" name="Gruppieren 127"/>
              <p:cNvGrpSpPr/>
              <p:nvPr userDrawn="1"/>
            </p:nvGrpSpPr>
            <p:grpSpPr>
              <a:xfrm>
                <a:off x="9790486" y="-254075"/>
                <a:ext cx="1139526" cy="1012205"/>
                <a:chOff x="9790486" y="-254075"/>
                <a:chExt cx="1139526" cy="1012205"/>
              </a:xfrm>
            </p:grpSpPr>
            <p:sp>
              <p:nvSpPr>
                <p:cNvPr id="129"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30"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1"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sp>
          <p:nvSpPr>
            <p:cNvPr id="125" name="Rechteck 124"/>
            <p:cNvSpPr/>
            <p:nvPr userDrawn="1"/>
          </p:nvSpPr>
          <p:spPr>
            <a:xfrm>
              <a:off x="3036815" y="1"/>
              <a:ext cx="9153598"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e</a:t>
              </a:r>
            </a:p>
          </p:txBody>
        </p:sp>
      </p:grpSp>
      <p:sp>
        <p:nvSpPr>
          <p:cNvPr id="5" name="Fußzeilenplatzhalter 4"/>
          <p:cNvSpPr>
            <a:spLocks noGrp="1"/>
          </p:cNvSpPr>
          <p:nvPr>
            <p:ph type="ftr" sz="quarter" idx="3"/>
          </p:nvPr>
        </p:nvSpPr>
        <p:spPr>
          <a:xfrm>
            <a:off x="3957797"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tx1"/>
                </a:solidFill>
                <a:latin typeface="Calibri Light" panose="020F0302020204030204" pitchFamily="34" charset="0"/>
              </a:defRPr>
            </a:lvl1pPr>
          </a:lstStyle>
          <a:p>
            <a:r>
              <a:rPr lang="en-US"/>
              <a:t>Enter your footer text here</a:t>
            </a:r>
            <a:endParaRPr lang="en-US" dirty="0"/>
          </a:p>
        </p:txBody>
      </p:sp>
      <p:sp>
        <p:nvSpPr>
          <p:cNvPr id="6" name="Foliennummernplatzhalter 5"/>
          <p:cNvSpPr>
            <a:spLocks noGrp="1"/>
          </p:cNvSpPr>
          <p:nvPr>
            <p:ph type="sldNum" sz="quarter" idx="4"/>
          </p:nvPr>
        </p:nvSpPr>
        <p:spPr>
          <a:xfrm>
            <a:off x="516320" y="6076361"/>
            <a:ext cx="914427" cy="360000"/>
          </a:xfrm>
          <a:prstGeom prst="rect">
            <a:avLst/>
          </a:prstGeom>
        </p:spPr>
        <p:txBody>
          <a:bodyPr vert="horz" lIns="0" tIns="0" rIns="0" bIns="0" rtlCol="0" anchor="b" anchorCtr="0"/>
          <a:lstStyle>
            <a:lvl1pPr algn="l">
              <a:lnSpc>
                <a:spcPct val="90000"/>
              </a:lnSpc>
              <a:spcAft>
                <a:spcPts val="1000"/>
              </a:spcAft>
              <a:defRPr sz="1400" b="1">
                <a:solidFill>
                  <a:schemeClr val="tx1"/>
                </a:solidFill>
              </a:defRPr>
            </a:lvl1pPr>
          </a:lstStyle>
          <a:p>
            <a:fld id="{75A4F164-3A46-4CEE-A25C-CA523D5E42F3}" type="slidenum">
              <a:rPr lang="en-US" smtClean="0"/>
              <a:pPr/>
              <a:t>‹#›</a:t>
            </a:fld>
            <a:endParaRPr lang="en-US" dirty="0"/>
          </a:p>
        </p:txBody>
      </p:sp>
      <p:sp>
        <p:nvSpPr>
          <p:cNvPr id="3" name="Textplatzhalter 2"/>
          <p:cNvSpPr>
            <a:spLocks noGrp="1"/>
          </p:cNvSpPr>
          <p:nvPr>
            <p:ph type="body" idx="1"/>
          </p:nvPr>
        </p:nvSpPr>
        <p:spPr>
          <a:xfrm>
            <a:off x="516321" y="1483952"/>
            <a:ext cx="11135860" cy="4321536"/>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platzhalter 1"/>
          <p:cNvSpPr>
            <a:spLocks noGrp="1"/>
          </p:cNvSpPr>
          <p:nvPr>
            <p:ph type="title"/>
          </p:nvPr>
        </p:nvSpPr>
        <p:spPr>
          <a:xfrm>
            <a:off x="516321" y="410830"/>
            <a:ext cx="11135860" cy="107312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Tree>
    <p:extLst>
      <p:ext uri="{BB962C8B-B14F-4D97-AF65-F5344CB8AC3E}">
        <p14:creationId xmlns:p14="http://schemas.microsoft.com/office/powerpoint/2010/main" val="425429648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lang="en-US" sz="3200" b="0" kern="1200" dirty="0">
          <a:solidFill>
            <a:schemeClr val="tx1"/>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tx1"/>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4" name="Gruppieren 123"/>
          <p:cNvGrpSpPr/>
          <p:nvPr/>
        </p:nvGrpSpPr>
        <p:grpSpPr>
          <a:xfrm>
            <a:off x="0" y="-372423"/>
            <a:ext cx="12204797" cy="7224074"/>
            <a:chOff x="3036815" y="-372423"/>
            <a:chExt cx="9153598" cy="7224074"/>
          </a:xfrm>
        </p:grpSpPr>
        <p:grpSp>
          <p:nvGrpSpPr>
            <p:cNvPr id="125" name="Gruppieren 124"/>
            <p:cNvGrpSpPr/>
            <p:nvPr userDrawn="1"/>
          </p:nvGrpSpPr>
          <p:grpSpPr>
            <a:xfrm>
              <a:off x="8469852" y="-372423"/>
              <a:ext cx="3557487" cy="2031571"/>
              <a:chOff x="8469852" y="-372423"/>
              <a:chExt cx="3557487" cy="2031571"/>
            </a:xfrm>
          </p:grpSpPr>
          <p:grpSp>
            <p:nvGrpSpPr>
              <p:cNvPr id="127" name="Gruppieren 126"/>
              <p:cNvGrpSpPr/>
              <p:nvPr userDrawn="1"/>
            </p:nvGrpSpPr>
            <p:grpSpPr>
              <a:xfrm>
                <a:off x="9963722" y="-372423"/>
                <a:ext cx="2063617" cy="2031571"/>
                <a:chOff x="9963722" y="-372423"/>
                <a:chExt cx="2063617" cy="2031571"/>
              </a:xfrm>
            </p:grpSpPr>
            <p:sp>
              <p:nvSpPr>
                <p:cNvPr id="136" name="Rechteck 136"/>
                <p:cNvSpPr/>
                <p:nvPr userDrawn="1"/>
              </p:nvSpPr>
              <p:spPr>
                <a:xfrm>
                  <a:off x="10351275" y="0"/>
                  <a:ext cx="1676064" cy="1294816"/>
                </a:xfrm>
                <a:custGeom>
                  <a:avLst/>
                  <a:gdLst/>
                  <a:ahLst/>
                  <a:cxnLst/>
                  <a:rect l="l" t="t" r="r" b="b"/>
                  <a:pathLst>
                    <a:path w="1676064" h="1294816">
                      <a:moveTo>
                        <a:pt x="768328" y="1294665"/>
                      </a:moveTo>
                      <a:lnTo>
                        <a:pt x="768221" y="1294816"/>
                      </a:lnTo>
                      <a:lnTo>
                        <a:pt x="384220" y="1294741"/>
                      </a:lnTo>
                      <a:close/>
                      <a:moveTo>
                        <a:pt x="56" y="1294584"/>
                      </a:moveTo>
                      <a:lnTo>
                        <a:pt x="113" y="1294664"/>
                      </a:lnTo>
                      <a:lnTo>
                        <a:pt x="0" y="1294664"/>
                      </a:lnTo>
                      <a:close/>
                      <a:moveTo>
                        <a:pt x="908268" y="0"/>
                      </a:moveTo>
                      <a:lnTo>
                        <a:pt x="1676064" y="0"/>
                      </a:lnTo>
                      <a:lnTo>
                        <a:pt x="768385" y="1294584"/>
                      </a:lnTo>
                      <a:lnTo>
                        <a:pt x="384221" y="746988"/>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7" name="Flussdiagramm: Daten 6"/>
                <p:cNvSpPr/>
                <p:nvPr userDrawn="1"/>
              </p:nvSpPr>
              <p:spPr>
                <a:xfrm rot="14100000">
                  <a:off x="9263120" y="328179"/>
                  <a:ext cx="2031571" cy="630368"/>
                </a:xfrm>
                <a:custGeom>
                  <a:avLst/>
                  <a:gdLst/>
                  <a:ahLst/>
                  <a:cxnLst/>
                  <a:rect l="l" t="t" r="r" b="b"/>
                  <a:pathLst>
                    <a:path w="2031571" h="630368">
                      <a:moveTo>
                        <a:pt x="440695" y="990"/>
                      </a:moveTo>
                      <a:lnTo>
                        <a:pt x="220318" y="315588"/>
                      </a:lnTo>
                      <a:lnTo>
                        <a:pt x="440509" y="991"/>
                      </a:lnTo>
                      <a:close/>
                      <a:moveTo>
                        <a:pt x="99" y="630367"/>
                      </a:moveTo>
                      <a:lnTo>
                        <a:pt x="0" y="630368"/>
                      </a:lnTo>
                      <a:lnTo>
                        <a:pt x="65" y="630275"/>
                      </a:lnTo>
                      <a:close/>
                      <a:moveTo>
                        <a:pt x="2031571" y="0"/>
                      </a:moveTo>
                      <a:lnTo>
                        <a:pt x="1591184" y="628938"/>
                      </a:lnTo>
                      <a:lnTo>
                        <a:pt x="669011" y="629766"/>
                      </a:lnTo>
                      <a:lnTo>
                        <a:pt x="440794" y="991"/>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8" name="Flussdiagramm: Daten 6"/>
                <p:cNvSpPr/>
                <p:nvPr userDrawn="1"/>
              </p:nvSpPr>
              <p:spPr>
                <a:xfrm rot="7500000" flipH="1">
                  <a:off x="10466464" y="886437"/>
                  <a:ext cx="668945" cy="629378"/>
                </a:xfrm>
                <a:custGeom>
                  <a:avLst/>
                  <a:gdLst/>
                  <a:ahLst/>
                  <a:cxnLst/>
                  <a:rect l="l" t="t" r="r" b="b"/>
                  <a:pathLst>
                    <a:path w="668945" h="629378">
                      <a:moveTo>
                        <a:pt x="220252" y="314599"/>
                      </a:moveTo>
                      <a:lnTo>
                        <a:pt x="0" y="629286"/>
                      </a:lnTo>
                      <a:lnTo>
                        <a:pt x="33" y="629378"/>
                      </a:lnTo>
                      <a:lnTo>
                        <a:pt x="668945" y="628777"/>
                      </a:lnTo>
                      <a:lnTo>
                        <a:pt x="440728" y="0"/>
                      </a:lnTo>
                      <a:lnTo>
                        <a:pt x="440630" y="0"/>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28" name="Gruppieren 127"/>
              <p:cNvGrpSpPr/>
              <p:nvPr userDrawn="1"/>
            </p:nvGrpSpPr>
            <p:grpSpPr>
              <a:xfrm>
                <a:off x="8469852" y="-203236"/>
                <a:ext cx="1164785" cy="1176456"/>
                <a:chOff x="8469852" y="-203236"/>
                <a:chExt cx="1164785" cy="1176456"/>
              </a:xfrm>
            </p:grpSpPr>
            <p:sp>
              <p:nvSpPr>
                <p:cNvPr id="133" name="Rechteck 141"/>
                <p:cNvSpPr/>
                <p:nvPr userDrawn="1"/>
              </p:nvSpPr>
              <p:spPr>
                <a:xfrm>
                  <a:off x="8711434" y="0"/>
                  <a:ext cx="923203" cy="777996"/>
                </a:xfrm>
                <a:custGeom>
                  <a:avLst/>
                  <a:gdLst/>
                  <a:ahLst/>
                  <a:cxnLst/>
                  <a:rect l="l" t="t" r="r" b="b"/>
                  <a:pathLst>
                    <a:path w="923203" h="777996">
                      <a:moveTo>
                        <a:pt x="377775" y="777921"/>
                      </a:moveTo>
                      <a:lnTo>
                        <a:pt x="377723" y="777996"/>
                      </a:lnTo>
                      <a:lnTo>
                        <a:pt x="188914" y="777959"/>
                      </a:lnTo>
                      <a:close/>
                      <a:moveTo>
                        <a:pt x="27" y="777881"/>
                      </a:moveTo>
                      <a:lnTo>
                        <a:pt x="55" y="777921"/>
                      </a:lnTo>
                      <a:lnTo>
                        <a:pt x="0" y="777921"/>
                      </a:lnTo>
                      <a:close/>
                      <a:moveTo>
                        <a:pt x="545748" y="0"/>
                      </a:moveTo>
                      <a:lnTo>
                        <a:pt x="923203" y="0"/>
                      </a:lnTo>
                      <a:lnTo>
                        <a:pt x="377803" y="777882"/>
                      </a:lnTo>
                      <a:lnTo>
                        <a:pt x="188915" y="5086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34" name="Flussdiagramm: Daten 6"/>
                <p:cNvSpPr/>
                <p:nvPr userDrawn="1"/>
              </p:nvSpPr>
              <p:spPr>
                <a:xfrm rot="14100000">
                  <a:off x="8036650" y="229966"/>
                  <a:ext cx="1176456" cy="310052"/>
                </a:xfrm>
                <a:custGeom>
                  <a:avLst/>
                  <a:gdLst/>
                  <a:ahLst/>
                  <a:cxnLst/>
                  <a:rect l="l" t="t" r="r" b="b"/>
                  <a:pathLst>
                    <a:path w="1176456" h="310052">
                      <a:moveTo>
                        <a:pt x="216683" y="598"/>
                      </a:moveTo>
                      <a:lnTo>
                        <a:pt x="108326" y="155280"/>
                      </a:lnTo>
                      <a:lnTo>
                        <a:pt x="216592" y="597"/>
                      </a:lnTo>
                      <a:close/>
                      <a:moveTo>
                        <a:pt x="49" y="310052"/>
                      </a:moveTo>
                      <a:lnTo>
                        <a:pt x="0" y="310052"/>
                      </a:lnTo>
                      <a:lnTo>
                        <a:pt x="32" y="310008"/>
                      </a:lnTo>
                      <a:close/>
                      <a:moveTo>
                        <a:pt x="1176456" y="0"/>
                      </a:moveTo>
                      <a:lnTo>
                        <a:pt x="959958" y="309190"/>
                      </a:lnTo>
                      <a:lnTo>
                        <a:pt x="328941" y="309757"/>
                      </a:lnTo>
                      <a:lnTo>
                        <a:pt x="216731" y="59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5" name="Flussdiagramm: Daten 6"/>
                <p:cNvSpPr/>
                <p:nvPr userDrawn="1"/>
              </p:nvSpPr>
              <p:spPr>
                <a:xfrm rot="7500000" flipH="1">
                  <a:off x="8768070" y="577201"/>
                  <a:ext cx="328909" cy="309456"/>
                </a:xfrm>
                <a:custGeom>
                  <a:avLst/>
                  <a:gdLst/>
                  <a:ahLst/>
                  <a:cxnLst/>
                  <a:rect l="l" t="t" r="r" b="b"/>
                  <a:pathLst>
                    <a:path w="328909" h="309456">
                      <a:moveTo>
                        <a:pt x="108294" y="154684"/>
                      </a:moveTo>
                      <a:lnTo>
                        <a:pt x="0" y="309410"/>
                      </a:lnTo>
                      <a:lnTo>
                        <a:pt x="16" y="309456"/>
                      </a:lnTo>
                      <a:lnTo>
                        <a:pt x="328909" y="309160"/>
                      </a:lnTo>
                      <a:lnTo>
                        <a:pt x="216699" y="0"/>
                      </a:lnTo>
                      <a:lnTo>
                        <a:pt x="216651"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nvGrpSpPr>
              <p:cNvPr id="129" name="Gruppieren 128"/>
              <p:cNvGrpSpPr/>
              <p:nvPr userDrawn="1"/>
            </p:nvGrpSpPr>
            <p:grpSpPr>
              <a:xfrm>
                <a:off x="9790486" y="-254075"/>
                <a:ext cx="1139526" cy="1012205"/>
                <a:chOff x="9790486" y="-254075"/>
                <a:chExt cx="1139526" cy="1012205"/>
              </a:xfrm>
            </p:grpSpPr>
            <p:sp>
              <p:nvSpPr>
                <p:cNvPr id="130" name="Rechteck 138"/>
                <p:cNvSpPr/>
                <p:nvPr userDrawn="1"/>
              </p:nvSpPr>
              <p:spPr>
                <a:xfrm>
                  <a:off x="9913387" y="0"/>
                  <a:ext cx="1016625" cy="512124"/>
                </a:xfrm>
                <a:custGeom>
                  <a:avLst/>
                  <a:gdLst/>
                  <a:ahLst/>
                  <a:cxnLst/>
                  <a:rect l="l" t="t" r="r" b="b"/>
                  <a:pathLst>
                    <a:path w="1016625" h="512124">
                      <a:moveTo>
                        <a:pt x="657647" y="511994"/>
                      </a:moveTo>
                      <a:lnTo>
                        <a:pt x="657556" y="512124"/>
                      </a:lnTo>
                      <a:lnTo>
                        <a:pt x="328872" y="512059"/>
                      </a:lnTo>
                      <a:close/>
                      <a:moveTo>
                        <a:pt x="48" y="511925"/>
                      </a:moveTo>
                      <a:lnTo>
                        <a:pt x="96" y="511994"/>
                      </a:lnTo>
                      <a:lnTo>
                        <a:pt x="0" y="511994"/>
                      </a:lnTo>
                      <a:close/>
                      <a:moveTo>
                        <a:pt x="359187" y="0"/>
                      </a:moveTo>
                      <a:lnTo>
                        <a:pt x="1016625" y="0"/>
                      </a:lnTo>
                      <a:lnTo>
                        <a:pt x="657696" y="511925"/>
                      </a:lnTo>
                      <a:lnTo>
                        <a:pt x="328872" y="43212"/>
                      </a:lnTo>
                      <a:close/>
                    </a:path>
                  </a:pathLst>
                </a:cu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
              <p:nvSpPr>
                <p:cNvPr id="131" name="Flussdiagramm: Daten 6"/>
                <p:cNvSpPr/>
                <p:nvPr userDrawn="1"/>
              </p:nvSpPr>
              <p:spPr>
                <a:xfrm rot="14100000">
                  <a:off x="9553938" y="-17527"/>
                  <a:ext cx="1012205" cy="539109"/>
                </a:xfrm>
                <a:custGeom>
                  <a:avLst/>
                  <a:gdLst/>
                  <a:ahLst/>
                  <a:cxnLst/>
                  <a:rect l="l" t="t" r="r" b="b"/>
                  <a:pathLst>
                    <a:path w="1012205" h="539109">
                      <a:moveTo>
                        <a:pt x="377213" y="396"/>
                      </a:moveTo>
                      <a:lnTo>
                        <a:pt x="188581" y="269674"/>
                      </a:lnTo>
                      <a:lnTo>
                        <a:pt x="377052" y="396"/>
                      </a:lnTo>
                      <a:close/>
                      <a:moveTo>
                        <a:pt x="86" y="539109"/>
                      </a:moveTo>
                      <a:lnTo>
                        <a:pt x="0" y="539109"/>
                      </a:lnTo>
                      <a:lnTo>
                        <a:pt x="57" y="539030"/>
                      </a:lnTo>
                      <a:close/>
                      <a:moveTo>
                        <a:pt x="1012205" y="0"/>
                      </a:moveTo>
                      <a:lnTo>
                        <a:pt x="635116" y="538539"/>
                      </a:lnTo>
                      <a:lnTo>
                        <a:pt x="572637" y="538595"/>
                      </a:lnTo>
                      <a:lnTo>
                        <a:pt x="377297" y="396"/>
                      </a:lnTo>
                      <a:close/>
                    </a:path>
                  </a:pathLst>
                </a:cu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32" name="Flussdiagramm: Daten 6"/>
                <p:cNvSpPr/>
                <p:nvPr userDrawn="1"/>
              </p:nvSpPr>
              <p:spPr>
                <a:xfrm rot="7500000" flipH="1">
                  <a:off x="10011983" y="162573"/>
                  <a:ext cx="572582" cy="538714"/>
                </a:xfrm>
                <a:custGeom>
                  <a:avLst/>
                  <a:gdLst/>
                  <a:ahLst/>
                  <a:cxnLst/>
                  <a:rect l="l" t="t" r="r" b="b"/>
                  <a:pathLst>
                    <a:path w="572582" h="538714">
                      <a:moveTo>
                        <a:pt x="188525" y="269280"/>
                      </a:moveTo>
                      <a:lnTo>
                        <a:pt x="0" y="538634"/>
                      </a:lnTo>
                      <a:lnTo>
                        <a:pt x="29" y="538714"/>
                      </a:lnTo>
                      <a:lnTo>
                        <a:pt x="572582" y="538199"/>
                      </a:lnTo>
                      <a:lnTo>
                        <a:pt x="377240" y="0"/>
                      </a:lnTo>
                      <a:lnTo>
                        <a:pt x="377156"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grpSp>
        <p:sp>
          <p:nvSpPr>
            <p:cNvPr id="126" name="Rechteck 125"/>
            <p:cNvSpPr/>
            <p:nvPr userDrawn="1"/>
          </p:nvSpPr>
          <p:spPr>
            <a:xfrm>
              <a:off x="3036815" y="1"/>
              <a:ext cx="9153598" cy="6851650"/>
            </a:xfrm>
            <a:prstGeom prst="rect">
              <a:avLst/>
            </a:prstGeom>
            <a:gradFill>
              <a:gsLst>
                <a:gs pos="13000">
                  <a:schemeClr val="bg1"/>
                </a:gs>
                <a:gs pos="100000">
                  <a:schemeClr val="bg1">
                    <a:alpha val="58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e</a:t>
              </a:r>
            </a:p>
          </p:txBody>
        </p:sp>
      </p:grpSp>
      <p:sp>
        <p:nvSpPr>
          <p:cNvPr id="2" name="Titelplatzhalter 1"/>
          <p:cNvSpPr>
            <a:spLocks noGrp="1"/>
          </p:cNvSpPr>
          <p:nvPr>
            <p:ph type="title"/>
          </p:nvPr>
        </p:nvSpPr>
        <p:spPr>
          <a:xfrm>
            <a:off x="516321" y="410830"/>
            <a:ext cx="11135860" cy="1073122"/>
          </a:xfrm>
          <a:prstGeom prst="rect">
            <a:avLst/>
          </a:prstGeom>
        </p:spPr>
        <p:txBody>
          <a:bodyPr vert="horz" lIns="0" tIns="0" rIns="0" bIns="0" rtlCol="0" anchor="t" anchorCtr="0">
            <a:normAutofit/>
          </a:bodyPr>
          <a:lstStyle/>
          <a:p>
            <a:pPr lvl="0"/>
            <a:r>
              <a:rPr lang="de-DE" dirty="0"/>
              <a:t>TITELMASTERFORMAT DURCH KLICKEN BEARBEITEN</a:t>
            </a:r>
            <a:endParaRPr lang="en-US" dirty="0"/>
          </a:p>
        </p:txBody>
      </p:sp>
      <p:sp>
        <p:nvSpPr>
          <p:cNvPr id="5" name="Fußzeilenplatzhalter 4"/>
          <p:cNvSpPr>
            <a:spLocks noGrp="1"/>
          </p:cNvSpPr>
          <p:nvPr>
            <p:ph type="ftr" sz="quarter" idx="3"/>
          </p:nvPr>
        </p:nvSpPr>
        <p:spPr>
          <a:xfrm>
            <a:off x="3957797" y="6076361"/>
            <a:ext cx="4276407" cy="360000"/>
          </a:xfrm>
          <a:prstGeom prst="rect">
            <a:avLst/>
          </a:prstGeom>
        </p:spPr>
        <p:txBody>
          <a:bodyPr vert="horz" lIns="0" tIns="0" rIns="0" bIns="0" rtlCol="0" anchor="b" anchorCtr="0"/>
          <a:lstStyle>
            <a:lvl1pPr algn="ctr">
              <a:lnSpc>
                <a:spcPct val="90000"/>
              </a:lnSpc>
              <a:spcAft>
                <a:spcPts val="1000"/>
              </a:spcAft>
              <a:defRPr sz="1200">
                <a:solidFill>
                  <a:schemeClr val="accent1">
                    <a:lumMod val="50000"/>
                  </a:schemeClr>
                </a:solidFill>
                <a:latin typeface="Calibri Light" panose="020F0302020204030204" pitchFamily="34" charset="0"/>
              </a:defRPr>
            </a:lvl1pPr>
          </a:lstStyle>
          <a:p>
            <a:r>
              <a:rPr lang="en-US"/>
              <a:t>Enter your footer text here</a:t>
            </a:r>
            <a:endParaRPr lang="en-US" dirty="0"/>
          </a:p>
        </p:txBody>
      </p:sp>
      <p:sp>
        <p:nvSpPr>
          <p:cNvPr id="6" name="Foliennummernplatzhalter 5"/>
          <p:cNvSpPr>
            <a:spLocks noGrp="1"/>
          </p:cNvSpPr>
          <p:nvPr>
            <p:ph type="sldNum" sz="quarter" idx="4"/>
          </p:nvPr>
        </p:nvSpPr>
        <p:spPr>
          <a:xfrm>
            <a:off x="516320" y="6076361"/>
            <a:ext cx="914427" cy="360000"/>
          </a:xfrm>
          <a:prstGeom prst="rect">
            <a:avLst/>
          </a:prstGeom>
        </p:spPr>
        <p:txBody>
          <a:bodyPr vert="horz" lIns="0" tIns="0" rIns="0" bIns="0" rtlCol="0" anchor="b" anchorCtr="0"/>
          <a:lstStyle>
            <a:lvl1pPr algn="l">
              <a:lnSpc>
                <a:spcPct val="90000"/>
              </a:lnSpc>
              <a:spcAft>
                <a:spcPts val="1000"/>
              </a:spcAft>
              <a:defRPr sz="1400" b="1">
                <a:solidFill>
                  <a:schemeClr val="accent1">
                    <a:lumMod val="50000"/>
                  </a:schemeClr>
                </a:solidFill>
              </a:defRPr>
            </a:lvl1pPr>
          </a:lstStyle>
          <a:p>
            <a:fld id="{75A4F164-3A46-4CEE-A25C-CA523D5E42F3}" type="slidenum">
              <a:rPr lang="en-US" smtClean="0"/>
              <a:pPr/>
              <a:t>‹#›</a:t>
            </a:fld>
            <a:endParaRPr lang="en-US" dirty="0"/>
          </a:p>
        </p:txBody>
      </p:sp>
      <p:sp>
        <p:nvSpPr>
          <p:cNvPr id="123" name="Textplatzhalter 2"/>
          <p:cNvSpPr>
            <a:spLocks noGrp="1"/>
          </p:cNvSpPr>
          <p:nvPr>
            <p:ph type="body" idx="1"/>
          </p:nvPr>
        </p:nvSpPr>
        <p:spPr>
          <a:xfrm>
            <a:off x="516321" y="1483952"/>
            <a:ext cx="11135860" cy="4321536"/>
          </a:xfrm>
          <a:prstGeom prst="rect">
            <a:avLst/>
          </a:prstGeom>
        </p:spPr>
        <p:txBody>
          <a:bodyPr vert="horz" lIns="1080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717776970"/>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lang="en-US" sz="3200" b="0" kern="1200" dirty="0">
          <a:solidFill>
            <a:schemeClr val="accent1">
              <a:lumMod val="50000"/>
            </a:schemeClr>
          </a:solidFill>
          <a:latin typeface="+mj-lt"/>
          <a:ea typeface="+mj-ea"/>
          <a:cs typeface="+mj-cs"/>
        </a:defRPr>
      </a:lvl1pPr>
    </p:titleStyle>
    <p:body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000" kern="1200">
          <a:solidFill>
            <a:schemeClr val="accent1">
              <a:lumMod val="50000"/>
            </a:schemeClr>
          </a:solidFill>
          <a:latin typeface="Calibri Light" panose="020F0302020204030204" pitchFamily="34" charset="0"/>
          <a:ea typeface="+mn-ea"/>
          <a:cs typeface="+mn-cs"/>
        </a:defRPr>
      </a:lvl1pPr>
      <a:lvl2pPr marL="808038" indent="-273050" algn="l" defTabSz="914400" rtl="0" eaLnBrk="1" latinLnBrk="0" hangingPunct="1">
        <a:lnSpc>
          <a:spcPct val="90000"/>
        </a:lnSpc>
        <a:spcBef>
          <a:spcPts val="0"/>
        </a:spcBef>
        <a:spcAft>
          <a:spcPts val="1000"/>
        </a:spcAft>
        <a:buFont typeface="Symbol" panose="05050102010706020507" pitchFamily="18" charset="2"/>
        <a:buChar char="-"/>
        <a:defRPr sz="1800" kern="1200">
          <a:solidFill>
            <a:schemeClr val="accent1">
              <a:lumMod val="50000"/>
            </a:schemeClr>
          </a:solidFill>
          <a:latin typeface="Calibri Light" panose="020F0302020204030204" pitchFamily="34" charset="0"/>
          <a:ea typeface="+mn-ea"/>
          <a:cs typeface="+mn-cs"/>
        </a:defRPr>
      </a:lvl2pPr>
      <a:lvl3pPr marL="1081088"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accent1">
              <a:lumMod val="50000"/>
            </a:schemeClr>
          </a:solidFill>
          <a:latin typeface="Calibri Light" panose="020F0302020204030204" pitchFamily="34" charset="0"/>
          <a:ea typeface="+mn-ea"/>
          <a:cs typeface="+mn-cs"/>
        </a:defRPr>
      </a:lvl3pPr>
      <a:lvl4pPr marL="1436688" indent="-177800"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accent1">
              <a:lumMod val="50000"/>
            </a:schemeClr>
          </a:solidFill>
          <a:latin typeface="Calibri Light" panose="020F0302020204030204" pitchFamily="34" charset="0"/>
          <a:ea typeface="+mn-ea"/>
          <a:cs typeface="+mn-cs"/>
        </a:defRPr>
      </a:lvl4pPr>
      <a:lvl5pPr marL="1793875" indent="-179388" algn="l" defTabSz="914400" rtl="0" eaLnBrk="1" latinLnBrk="0" hangingPunct="1">
        <a:lnSpc>
          <a:spcPct val="90000"/>
        </a:lnSpc>
        <a:spcBef>
          <a:spcPts val="0"/>
        </a:spcBef>
        <a:spcAft>
          <a:spcPts val="1000"/>
        </a:spcAft>
        <a:buFont typeface="Symbol" panose="05050102010706020507" pitchFamily="18" charset="2"/>
        <a:buChar char="-"/>
        <a:defRPr sz="1400" kern="1200">
          <a:solidFill>
            <a:schemeClr val="accent1">
              <a:lumMod val="50000"/>
            </a:schemeClr>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516321" y="410830"/>
            <a:ext cx="11134799" cy="1073122"/>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platzhalter 2"/>
          <p:cNvSpPr>
            <a:spLocks noGrp="1"/>
          </p:cNvSpPr>
          <p:nvPr>
            <p:ph type="body" idx="1"/>
          </p:nvPr>
        </p:nvSpPr>
        <p:spPr>
          <a:xfrm>
            <a:off x="516321" y="1483952"/>
            <a:ext cx="11134799" cy="4247998"/>
          </a:xfrm>
          <a:prstGeom prst="rect">
            <a:avLst/>
          </a:prstGeom>
        </p:spPr>
        <p:txBody>
          <a:bodyPr vert="horz" lIns="10800" tIns="0" rIns="0" bIns="0" rtlCol="0">
            <a:noAutofit/>
          </a:bodyPr>
          <a:lstStyle/>
          <a:p>
            <a:pPr lvl="0"/>
            <a:r>
              <a:rPr lang="en-US" dirty="0"/>
              <a:t>Click to edit Master text styles</a:t>
            </a:r>
          </a:p>
          <a:p>
            <a:pPr lvl="0"/>
            <a:endParaRPr lang="de-DE" dirty="0"/>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5" name="Fußzeilenplatzhalter 4"/>
          <p:cNvSpPr>
            <a:spLocks noGrp="1"/>
          </p:cNvSpPr>
          <p:nvPr>
            <p:ph type="ftr" sz="quarter" idx="3"/>
          </p:nvPr>
        </p:nvSpPr>
        <p:spPr>
          <a:xfrm>
            <a:off x="1780393" y="6152561"/>
            <a:ext cx="6829707" cy="360000"/>
          </a:xfrm>
          <a:prstGeom prst="rect">
            <a:avLst/>
          </a:prstGeom>
        </p:spPr>
        <p:txBody>
          <a:bodyPr vert="horz" lIns="0" tIns="0" rIns="0" bIns="0" rtlCol="0" anchor="b" anchorCtr="0"/>
          <a:lstStyle>
            <a:lvl1pPr algn="ctr">
              <a:defRPr sz="1200">
                <a:solidFill>
                  <a:srgbClr val="7F7F7F"/>
                </a:solidFill>
              </a:defRPr>
            </a:lvl1pPr>
          </a:lstStyle>
          <a:p>
            <a:endParaRPr lang="en-US" dirty="0"/>
          </a:p>
        </p:txBody>
      </p:sp>
      <p:sp>
        <p:nvSpPr>
          <p:cNvPr id="6" name="Foliennummernplatzhalter 5"/>
          <p:cNvSpPr>
            <a:spLocks noGrp="1"/>
          </p:cNvSpPr>
          <p:nvPr>
            <p:ph type="sldNum" sz="quarter" idx="4"/>
          </p:nvPr>
        </p:nvSpPr>
        <p:spPr>
          <a:xfrm>
            <a:off x="516320" y="6152561"/>
            <a:ext cx="914427" cy="360000"/>
          </a:xfrm>
          <a:prstGeom prst="rect">
            <a:avLst/>
          </a:prstGeom>
        </p:spPr>
        <p:txBody>
          <a:bodyPr vert="horz" lIns="0" tIns="0" rIns="0" bIns="0" rtlCol="0" anchor="b" anchorCtr="0"/>
          <a:lstStyle>
            <a:lvl1pPr algn="l">
              <a:defRPr sz="1200">
                <a:solidFill>
                  <a:srgbClr val="7F7F7F"/>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38797342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b="0" kern="1200">
          <a:solidFill>
            <a:schemeClr val="tx1"/>
          </a:solidFill>
          <a:latin typeface="+mj-lt"/>
          <a:ea typeface="+mj-ea"/>
          <a:cs typeface="+mj-cs"/>
        </a:defRPr>
      </a:lvl1pPr>
    </p:titleStyle>
    <p:bodyStyle>
      <a:lvl1pPr marL="273050" indent="-273050" algn="l" defTabSz="914400" rtl="0" eaLnBrk="1" latinLnBrk="0" hangingPunct="1">
        <a:spcBef>
          <a:spcPts val="0"/>
        </a:spcBef>
        <a:spcAft>
          <a:spcPts val="1000"/>
        </a:spcAft>
        <a:buFont typeface="Wingdings" panose="05000000000000000000" pitchFamily="2" charset="2"/>
        <a:buChar char="§"/>
        <a:defRPr sz="2200" kern="1200">
          <a:solidFill>
            <a:schemeClr val="tx1"/>
          </a:solidFill>
          <a:latin typeface="Calibri Light" panose="020F0302020204030204" pitchFamily="34" charset="0"/>
          <a:ea typeface="+mn-ea"/>
          <a:cs typeface="+mn-cs"/>
        </a:defRPr>
      </a:lvl1pPr>
      <a:lvl2pPr marL="808038" indent="-273050" algn="l" defTabSz="914400" rtl="0" eaLnBrk="1" latinLnBrk="0" hangingPunct="1">
        <a:spcBef>
          <a:spcPts val="0"/>
        </a:spcBef>
        <a:spcAft>
          <a:spcPts val="1000"/>
        </a:spcAft>
        <a:buFont typeface="Symbol" panose="05050102010706020507" pitchFamily="18" charset="2"/>
        <a:buChar char="-"/>
        <a:defRPr sz="2000" kern="1200">
          <a:solidFill>
            <a:schemeClr val="tx1"/>
          </a:solidFill>
          <a:latin typeface="Calibri Light" panose="020F0302020204030204" pitchFamily="34" charset="0"/>
          <a:ea typeface="+mn-ea"/>
          <a:cs typeface="+mn-cs"/>
        </a:defRPr>
      </a:lvl2pPr>
      <a:lvl3pPr marL="1081088" indent="-177800" algn="l" defTabSz="914400" rtl="0" eaLnBrk="1" latinLnBrk="0" hangingPunct="1">
        <a:spcBef>
          <a:spcPts val="0"/>
        </a:spcBef>
        <a:spcAft>
          <a:spcPts val="1000"/>
        </a:spcAft>
        <a:buFont typeface="Symbol" panose="05050102010706020507" pitchFamily="18" charset="2"/>
        <a:buChar char="-"/>
        <a:defRPr sz="1800" kern="1200">
          <a:solidFill>
            <a:schemeClr val="tx1"/>
          </a:solidFill>
          <a:latin typeface="Calibri Light" panose="020F0302020204030204" pitchFamily="34" charset="0"/>
          <a:ea typeface="+mn-ea"/>
          <a:cs typeface="+mn-cs"/>
        </a:defRPr>
      </a:lvl3pPr>
      <a:lvl4pPr marL="1436688" indent="-177800"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4pPr>
      <a:lvl5pPr marL="1793875" indent="-179388" algn="l" defTabSz="914400" rtl="0" eaLnBrk="1" latinLnBrk="0" hangingPunct="1">
        <a:spcBef>
          <a:spcPts val="0"/>
        </a:spcBef>
        <a:spcAft>
          <a:spcPts val="1000"/>
        </a:spcAft>
        <a:buFont typeface="Symbol" panose="05050102010706020507" pitchFamily="18" charset="2"/>
        <a:buChar char="-"/>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1389" y="6193814"/>
            <a:ext cx="12049689" cy="79513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59" y="1220302"/>
            <a:ext cx="184731" cy="369332"/>
          </a:xfrm>
          <a:prstGeom prst="rect">
            <a:avLst/>
          </a:prstGeom>
          <a:noFill/>
        </p:spPr>
        <p:txBody>
          <a:bodyPr wrap="none" rtlCol="0">
            <a:spAutoFit/>
          </a:bodyPr>
          <a:lstStyle/>
          <a:p>
            <a:endParaRPr lang="en-US" sz="1800" dirty="0"/>
          </a:p>
        </p:txBody>
      </p:sp>
      <p:pic>
        <p:nvPicPr>
          <p:cNvPr id="8" name="Picture 2" descr="https://si0.twimg.com/profile_images/2284174758/v65oai7fxn47qv9nectx.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31980" y="5943599"/>
            <a:ext cx="863707" cy="64778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p:cNvSpPr txBox="1"/>
          <p:nvPr/>
        </p:nvSpPr>
        <p:spPr>
          <a:xfrm>
            <a:off x="10122461" y="6438888"/>
            <a:ext cx="2259105" cy="430887"/>
          </a:xfrm>
          <a:prstGeom prst="rect">
            <a:avLst/>
          </a:prstGeom>
          <a:noFill/>
        </p:spPr>
        <p:txBody>
          <a:bodyPr wrap="square" rtlCol="0">
            <a:spAutoFit/>
          </a:bodyPr>
          <a:lstStyle/>
          <a:p>
            <a:pPr algn="ctr"/>
            <a:r>
              <a:rPr lang="en-US" sz="1100" b="1" dirty="0">
                <a:solidFill>
                  <a:srgbClr val="1AB2E8"/>
                </a:solidFill>
              </a:rPr>
              <a:t>#</a:t>
            </a:r>
            <a:r>
              <a:rPr lang="en-US" sz="1100" b="1" dirty="0" err="1">
                <a:solidFill>
                  <a:srgbClr val="1AB2E8"/>
                </a:solidFill>
              </a:rPr>
              <a:t>sqlsatParma</a:t>
            </a:r>
            <a:endParaRPr lang="en-US" sz="1100" b="1" dirty="0">
              <a:solidFill>
                <a:srgbClr val="1AB2E8"/>
              </a:solidFill>
            </a:endParaRPr>
          </a:p>
          <a:p>
            <a:pPr algn="ctr"/>
            <a:r>
              <a:rPr lang="en-US" sz="1100" b="1" dirty="0">
                <a:solidFill>
                  <a:srgbClr val="1AB2E8"/>
                </a:solidFill>
              </a:rPr>
              <a:t>#sqlsat566</a:t>
            </a:r>
          </a:p>
        </p:txBody>
      </p:sp>
      <p:sp>
        <p:nvSpPr>
          <p:cNvPr id="5" name="CasellaDiTesto 4"/>
          <p:cNvSpPr txBox="1"/>
          <p:nvPr/>
        </p:nvSpPr>
        <p:spPr>
          <a:xfrm>
            <a:off x="609600" y="6488668"/>
            <a:ext cx="2367956" cy="369332"/>
          </a:xfrm>
          <a:prstGeom prst="rect">
            <a:avLst/>
          </a:prstGeom>
          <a:noFill/>
        </p:spPr>
        <p:txBody>
          <a:bodyPr wrap="none" rtlCol="0">
            <a:spAutoFit/>
          </a:bodyPr>
          <a:lstStyle/>
          <a:p>
            <a:r>
              <a:rPr lang="it-IT" sz="1800" b="1" dirty="0" err="1">
                <a:solidFill>
                  <a:srgbClr val="4A5E18"/>
                </a:solidFill>
              </a:rPr>
              <a:t>November</a:t>
            </a:r>
            <a:r>
              <a:rPr lang="it-IT" sz="1800" b="1" dirty="0">
                <a:solidFill>
                  <a:srgbClr val="4A5E18"/>
                </a:solidFill>
              </a:rPr>
              <a:t> 26°, 2016</a:t>
            </a:r>
          </a:p>
        </p:txBody>
      </p:sp>
      <p:pic>
        <p:nvPicPr>
          <p:cNvPr id="10" name="Picture 9" descr="SQLSaturday_Final_Web.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13184" y="5960655"/>
            <a:ext cx="2550573" cy="956465"/>
          </a:xfrm>
          <a:prstGeom prst="rect">
            <a:avLst/>
          </a:prstGeom>
        </p:spPr>
      </p:pic>
    </p:spTree>
    <p:extLst>
      <p:ext uri="{BB962C8B-B14F-4D97-AF65-F5344CB8AC3E}">
        <p14:creationId xmlns:p14="http://schemas.microsoft.com/office/powerpoint/2010/main" val="15379544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3" r:id="rId10"/>
    <p:sldLayoutId id="214748381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hyperlink" Target="https://powerbi.microsoft.com/en-us/documentation/powerbi-admin-governanc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wmf"/><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meteo.psu.edu/holocene/public_html/Mann/research/res_pages/old/mbh99.html" TargetMode="Externa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10.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www.innovazionefvg.ne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consortiumservice.it/corsi/power-bi/" TargetMode="External"/><Relationship Id="rId2" Type="http://schemas.openxmlformats.org/officeDocument/2006/relationships/hyperlink" Target="http://www.consortiumservice.it/corsi/power-bi/#preiscrivit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2409" y="597501"/>
            <a:ext cx="8203153" cy="1251620"/>
          </a:xfrm>
        </p:spPr>
        <p:txBody>
          <a:bodyPr>
            <a:normAutofit/>
          </a:bodyPr>
          <a:lstStyle/>
          <a:p>
            <a:r>
              <a:rPr lang="en-US" dirty="0"/>
              <a:t>Power BI and Friends</a:t>
            </a:r>
          </a:p>
        </p:txBody>
      </p:sp>
      <p:sp>
        <p:nvSpPr>
          <p:cNvPr id="3" name="Subtitle 2"/>
          <p:cNvSpPr>
            <a:spLocks noGrp="1"/>
          </p:cNvSpPr>
          <p:nvPr>
            <p:ph type="subTitle" idx="1"/>
          </p:nvPr>
        </p:nvSpPr>
        <p:spPr>
          <a:xfrm>
            <a:off x="1982409" y="2067525"/>
            <a:ext cx="3625912" cy="1752600"/>
          </a:xfrm>
        </p:spPr>
        <p:txBody>
          <a:bodyPr>
            <a:normAutofit/>
          </a:bodyPr>
          <a:lstStyle/>
          <a:p>
            <a:r>
              <a:rPr lang="en-US" dirty="0"/>
              <a:t>Marco Pozzan</a:t>
            </a:r>
          </a:p>
          <a:p>
            <a:r>
              <a:rPr lang="it-IT" i="1" dirty="0">
                <a:solidFill>
                  <a:schemeClr val="accent2">
                    <a:lumMod val="20000"/>
                    <a:lumOff val="80000"/>
                  </a:schemeClr>
                </a:solidFill>
              </a:rPr>
              <a:t>@marcopozzan</a:t>
            </a:r>
            <a:endParaRPr lang="en-US" i="1" dirty="0">
              <a:solidFill>
                <a:schemeClr val="accent2">
                  <a:lumMod val="20000"/>
                  <a:lumOff val="80000"/>
                </a:schemeClr>
              </a:solidFill>
            </a:endParaRPr>
          </a:p>
        </p:txBody>
      </p:sp>
      <p:sp>
        <p:nvSpPr>
          <p:cNvPr id="4" name="Subtitle 2"/>
          <p:cNvSpPr txBox="1">
            <a:spLocks/>
          </p:cNvSpPr>
          <p:nvPr/>
        </p:nvSpPr>
        <p:spPr>
          <a:xfrm>
            <a:off x="1982408" y="3301965"/>
            <a:ext cx="3625912" cy="175260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3000" kern="1200">
                <a:solidFill>
                  <a:schemeClr val="bg1"/>
                </a:solidFill>
                <a:latin typeface="+mn-lt"/>
                <a:ea typeface="+mn-ea"/>
                <a:cs typeface="+mn-cs"/>
              </a:defRPr>
            </a:lvl1pPr>
            <a:lvl2pPr marL="457200" indent="0" algn="ctr" defTabSz="457200" rtl="0" eaLnBrk="1" latinLnBrk="0" hangingPunct="1">
              <a:spcBef>
                <a:spcPct val="20000"/>
              </a:spcBef>
              <a:buFont typeface="Wingdings" charset="2"/>
              <a:buNone/>
              <a:defRPr sz="2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Wingdings" charset="2"/>
              <a:buNone/>
              <a:defRPr sz="22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Wingdings"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Wingdings" charset="2"/>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i="1" dirty="0">
                <a:solidFill>
                  <a:schemeClr val="accent2">
                    <a:lumMod val="20000"/>
                    <a:lumOff val="80000"/>
                  </a:schemeClr>
                </a:solidFill>
              </a:rPr>
              <a:t>www.marcopozzan.it</a:t>
            </a:r>
          </a:p>
        </p:txBody>
      </p:sp>
    </p:spTree>
    <p:extLst>
      <p:ext uri="{BB962C8B-B14F-4D97-AF65-F5344CB8AC3E}">
        <p14:creationId xmlns:p14="http://schemas.microsoft.com/office/powerpoint/2010/main" val="632073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06125" cy="492443"/>
          </a:xfrm>
        </p:spPr>
        <p:txBody>
          <a:bodyPr>
            <a:normAutofit fontScale="90000"/>
          </a:bodyPr>
          <a:lstStyle/>
          <a:p>
            <a:r>
              <a:rPr lang="it-IT" dirty="0"/>
              <a:t>Che cosa deve dare uno strumento di self service BI</a:t>
            </a:r>
          </a:p>
        </p:txBody>
      </p:sp>
      <p:sp>
        <p:nvSpPr>
          <p:cNvPr id="6" name="TextBox 16"/>
          <p:cNvSpPr txBox="1"/>
          <p:nvPr/>
        </p:nvSpPr>
        <p:spPr>
          <a:xfrm rot="16200000">
            <a:off x="9823716" y="3767361"/>
            <a:ext cx="1824223" cy="886397"/>
          </a:xfrm>
          <a:prstGeom prst="rect">
            <a:avLst/>
          </a:prstGeom>
          <a:noFill/>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688">
              <a:lnSpc>
                <a:spcPct val="90000"/>
              </a:lnSpc>
              <a:spcAft>
                <a:spcPts val="1200"/>
              </a:spcAft>
              <a:defRPr/>
            </a:pPr>
            <a:r>
              <a:rPr lang="en-US" sz="3200" dirty="0">
                <a:solidFill>
                  <a:srgbClr val="505050"/>
                </a:solidFill>
                <a:latin typeface="Segoe UI Light"/>
                <a:cs typeface="Segoe UI"/>
              </a:rPr>
              <a:t>con velocità</a:t>
            </a:r>
          </a:p>
        </p:txBody>
      </p:sp>
      <p:sp>
        <p:nvSpPr>
          <p:cNvPr id="7" name="Rectangle 6"/>
          <p:cNvSpPr/>
          <p:nvPr/>
        </p:nvSpPr>
        <p:spPr>
          <a:xfrm>
            <a:off x="6985078" y="3298448"/>
            <a:ext cx="3013748" cy="18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182880" rIns="0" bIns="18288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1">
              <a:spcBef>
                <a:spcPct val="20000"/>
              </a:spcBef>
              <a:spcAft>
                <a:spcPts val="600"/>
              </a:spcAft>
              <a:buClr>
                <a:schemeClr val="accent1">
                  <a:lumMod val="75000"/>
                </a:schemeClr>
              </a:buClr>
              <a:buSzPct val="145000"/>
            </a:pPr>
            <a:r>
              <a:rPr lang="it-IT" b="1" dirty="0">
                <a:latin typeface="Segoe UI" panose="020B0502040204020203" pitchFamily="34" charset="0"/>
                <a:ea typeface="MS PGothic" panose="020B0600070205080204" pitchFamily="34" charset="-128"/>
                <a:cs typeface="Segoe UI" panose="020B0502040204020203" pitchFamily="34" charset="0"/>
              </a:rPr>
              <a:t>Molte Persone</a:t>
            </a:r>
            <a:r>
              <a:rPr lang="it-IT" dirty="0">
                <a:latin typeface="Segoe UI" panose="020B0502040204020203" pitchFamily="34" charset="0"/>
                <a:ea typeface="MS PGothic" panose="020B0600070205080204" pitchFamily="34" charset="-128"/>
                <a:cs typeface="Segoe UI" panose="020B0502040204020203" pitchFamily="34" charset="0"/>
              </a:rPr>
              <a:t>: c’è bisogno di coinvolgere molte persone per sbloccare le intuizioni. Democratizzare i dati aziendali</a:t>
            </a:r>
          </a:p>
        </p:txBody>
      </p:sp>
      <p:sp>
        <p:nvSpPr>
          <p:cNvPr id="8" name="Rectangle 7"/>
          <p:cNvSpPr/>
          <p:nvPr/>
        </p:nvSpPr>
        <p:spPr>
          <a:xfrm>
            <a:off x="3974460" y="3298448"/>
            <a:ext cx="3013171" cy="182422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144000" rIns="540000" bIns="18000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1">
              <a:spcBef>
                <a:spcPct val="20000"/>
              </a:spcBef>
              <a:spcAft>
                <a:spcPts val="600"/>
              </a:spcAft>
              <a:buClr>
                <a:schemeClr val="accent1">
                  <a:lumMod val="75000"/>
                </a:schemeClr>
              </a:buClr>
              <a:buSzPct val="145000"/>
            </a:pPr>
            <a:r>
              <a:rPr lang="it-IT" b="1" dirty="0">
                <a:latin typeface="Segoe UI" panose="020B0502040204020203" pitchFamily="34" charset="0"/>
                <a:ea typeface="MS PGothic" panose="020B0600070205080204" pitchFamily="34" charset="-128"/>
                <a:cs typeface="Segoe UI" panose="020B0502040204020203" pitchFamily="34" charset="0"/>
              </a:rPr>
              <a:t>Nuovi analytics: </a:t>
            </a:r>
            <a:r>
              <a:rPr lang="it-IT" dirty="0">
                <a:latin typeface="Segoe UI" panose="020B0502040204020203" pitchFamily="34" charset="0"/>
                <a:ea typeface="MS PGothic" panose="020B0600070205080204" pitchFamily="34" charset="-128"/>
                <a:cs typeface="Segoe UI" panose="020B0502040204020203" pitchFamily="34" charset="0"/>
              </a:rPr>
              <a:t>Nuovi strumenti di analisi per analizzare i nuovi tipi di dato</a:t>
            </a:r>
          </a:p>
        </p:txBody>
      </p:sp>
      <p:sp>
        <p:nvSpPr>
          <p:cNvPr id="9" name="Rectangle 8"/>
          <p:cNvSpPr/>
          <p:nvPr/>
        </p:nvSpPr>
        <p:spPr>
          <a:xfrm>
            <a:off x="954003" y="3298448"/>
            <a:ext cx="3022432" cy="182422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182880" rIns="540000" bIns="18288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1">
              <a:spcBef>
                <a:spcPct val="20000"/>
              </a:spcBef>
              <a:spcAft>
                <a:spcPts val="600"/>
              </a:spcAft>
              <a:buClr>
                <a:schemeClr val="accent1">
                  <a:lumMod val="75000"/>
                </a:schemeClr>
              </a:buClr>
              <a:buSzPct val="145000"/>
            </a:pPr>
            <a:r>
              <a:rPr lang="it-IT" b="1" dirty="0">
                <a:latin typeface="Segoe UI" panose="020B0502040204020203" pitchFamily="34" charset="0"/>
                <a:ea typeface="MS PGothic" panose="020B0600070205080204" pitchFamily="34" charset="-128"/>
                <a:cs typeface="Segoe UI" panose="020B0502040204020203" pitchFamily="34" charset="0"/>
              </a:rPr>
              <a:t>Dati diversi</a:t>
            </a:r>
            <a:r>
              <a:rPr lang="it-IT" dirty="0">
                <a:latin typeface="Segoe UI" panose="020B0502040204020203" pitchFamily="34" charset="0"/>
                <a:ea typeface="MS PGothic" panose="020B0600070205080204" pitchFamily="34" charset="-128"/>
                <a:cs typeface="Segoe UI" panose="020B0502040204020203" pitchFamily="34" charset="0"/>
              </a:rPr>
              <a:t>: raccogliere una vasta gamma di dati diversi con tipi di dato nuovi</a:t>
            </a:r>
            <a:endParaRPr lang="en-US" dirty="0">
              <a:latin typeface="Segoe UI" panose="020B0502040204020203" pitchFamily="34" charset="0"/>
              <a:ea typeface="MS PGothic" panose="020B0600070205080204" pitchFamily="34" charset="-128"/>
              <a:cs typeface="Segoe UI" panose="020B0502040204020203" pitchFamily="34" charset="0"/>
            </a:endParaRPr>
          </a:p>
        </p:txBody>
      </p:sp>
      <p:sp>
        <p:nvSpPr>
          <p:cNvPr id="10" name="Oval 9"/>
          <p:cNvSpPr/>
          <p:nvPr/>
        </p:nvSpPr>
        <p:spPr bwMode="auto">
          <a:xfrm rot="5400000">
            <a:off x="6666177" y="3831408"/>
            <a:ext cx="642907" cy="642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rot="5400000">
            <a:off x="3628809" y="3820233"/>
            <a:ext cx="642907" cy="642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6"/>
          <p:cNvSpPr>
            <a:spLocks/>
          </p:cNvSpPr>
          <p:nvPr/>
        </p:nvSpPr>
        <p:spPr bwMode="black">
          <a:xfrm rot="10800000">
            <a:off x="6800566" y="3949313"/>
            <a:ext cx="374127" cy="367941"/>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21" tIns="45710" rIns="91421" bIns="457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80" fontAlgn="base">
              <a:spcBef>
                <a:spcPct val="0"/>
              </a:spcBef>
              <a:spcAft>
                <a:spcPct val="0"/>
              </a:spcAft>
            </a:pPr>
            <a:endParaRPr lang="en-US" sz="2800" dirty="0">
              <a:solidFill>
                <a:srgbClr val="000000"/>
              </a:solidFill>
              <a:ea typeface="MS PGothic" charset="0"/>
            </a:endParaRPr>
          </a:p>
        </p:txBody>
      </p:sp>
      <p:sp>
        <p:nvSpPr>
          <p:cNvPr id="13" name="Freeform 17"/>
          <p:cNvSpPr>
            <a:spLocks/>
          </p:cNvSpPr>
          <p:nvPr/>
        </p:nvSpPr>
        <p:spPr bwMode="black">
          <a:xfrm rot="10800000">
            <a:off x="3777720" y="3968889"/>
            <a:ext cx="374127" cy="367941"/>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bg1">
              <a:lumMod val="50000"/>
            </a:schemeClr>
          </a:solidFill>
          <a:ln>
            <a:noFill/>
          </a:ln>
          <a:extLst/>
        </p:spPr>
        <p:txBody>
          <a:bodyPr vert="horz" wrap="square" lIns="91421" tIns="45710" rIns="91421" bIns="457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180" fontAlgn="base">
              <a:spcBef>
                <a:spcPct val="0"/>
              </a:spcBef>
              <a:spcAft>
                <a:spcPct val="0"/>
              </a:spcAft>
            </a:pPr>
            <a:endParaRPr lang="en-US" sz="2800" dirty="0">
              <a:solidFill>
                <a:srgbClr val="000000"/>
              </a:solidFill>
              <a:ea typeface="MS PGothic" charset="0"/>
            </a:endParaRPr>
          </a:p>
        </p:txBody>
      </p:sp>
      <p:sp>
        <p:nvSpPr>
          <p:cNvPr id="14" name="Left Bracket 13"/>
          <p:cNvSpPr/>
          <p:nvPr/>
        </p:nvSpPr>
        <p:spPr>
          <a:xfrm flipH="1">
            <a:off x="10183335" y="3298448"/>
            <a:ext cx="220411" cy="1824222"/>
          </a:xfrm>
          <a:prstGeom prst="leftBracket">
            <a:avLst>
              <a:gd name="adj" fmla="val 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863" fontAlgn="base">
              <a:spcBef>
                <a:spcPct val="0"/>
              </a:spcBef>
              <a:spcAft>
                <a:spcPct val="0"/>
              </a:spcAft>
            </a:pPr>
            <a:endParaRPr lang="en-US" sz="2400" dirty="0">
              <a:solidFill>
                <a:srgbClr val="000000"/>
              </a:solidFill>
            </a:endParaRPr>
          </a:p>
        </p:txBody>
      </p:sp>
      <p:sp>
        <p:nvSpPr>
          <p:cNvPr id="16" name="Rectangle 15"/>
          <p:cNvSpPr/>
          <p:nvPr/>
        </p:nvSpPr>
        <p:spPr>
          <a:xfrm>
            <a:off x="838200" y="1272871"/>
            <a:ext cx="10126493" cy="978729"/>
          </a:xfrm>
          <a:prstGeom prst="rect">
            <a:avLst/>
          </a:prstGeom>
        </p:spPr>
        <p:txBody>
          <a:bodyPr wrap="square">
            <a:spAutoFit/>
          </a:bodyPr>
          <a:lstStyle/>
          <a:p>
            <a:pPr defTabSz="914400">
              <a:lnSpc>
                <a:spcPct val="90000"/>
              </a:lnSpc>
              <a:spcBef>
                <a:spcPts val="1000"/>
              </a:spcBef>
            </a:pPr>
            <a:r>
              <a:rPr lang="en-US" sz="3200" b="1" dirty="0">
                <a:latin typeface="+mj-lt"/>
                <a:cs typeface="Segoe UI" panose="020B0502040204020203" pitchFamily="34" charset="0"/>
              </a:rPr>
              <a:t>“</a:t>
            </a:r>
            <a:r>
              <a:rPr lang="it-IT" sz="3200" b="1" dirty="0">
                <a:latin typeface="+mj-lt"/>
                <a:cs typeface="Segoe UI" panose="020B0502040204020203" pitchFamily="34" charset="0"/>
              </a:rPr>
              <a:t>Put new data types </a:t>
            </a:r>
            <a:br>
              <a:rPr lang="it-IT" sz="3200" b="1" dirty="0">
                <a:latin typeface="+mj-lt"/>
                <a:cs typeface="Segoe UI" panose="020B0502040204020203" pitchFamily="34" charset="0"/>
              </a:rPr>
            </a:br>
            <a:r>
              <a:rPr lang="it-IT" sz="3200" b="1" dirty="0">
                <a:latin typeface="+mj-lt"/>
                <a:cs typeface="Segoe UI" panose="020B0502040204020203" pitchFamily="34" charset="0"/>
              </a:rPr>
              <a:t>and analytics capabilities in the hands of more people, faster</a:t>
            </a:r>
            <a:r>
              <a:rPr lang="en-US" sz="3200" b="1" dirty="0">
                <a:latin typeface="+mj-lt"/>
                <a:cs typeface="Segoe UI" panose="020B0502040204020203" pitchFamily="34" charset="0"/>
              </a:rPr>
              <a:t>“</a:t>
            </a:r>
            <a:r>
              <a:rPr lang="it-IT" sz="3200" b="1" dirty="0">
                <a:latin typeface="+mj-lt"/>
                <a:cs typeface="Segoe UI" panose="020B0502040204020203" pitchFamily="34" charset="0"/>
              </a:rPr>
              <a:t>.</a:t>
            </a:r>
          </a:p>
        </p:txBody>
      </p:sp>
      <p:pic>
        <p:nvPicPr>
          <p:cNvPr id="3" name="Picture 2"/>
          <p:cNvPicPr>
            <a:picLocks noChangeAspect="1"/>
          </p:cNvPicPr>
          <p:nvPr/>
        </p:nvPicPr>
        <p:blipFill>
          <a:blip r:embed="rId2"/>
          <a:stretch>
            <a:fillRect/>
          </a:stretch>
        </p:blipFill>
        <p:spPr>
          <a:xfrm>
            <a:off x="958633" y="3298448"/>
            <a:ext cx="10220393" cy="1824222"/>
          </a:xfrm>
          <a:prstGeom prst="rect">
            <a:avLst/>
          </a:prstGeom>
        </p:spPr>
      </p:pic>
    </p:spTree>
    <p:extLst>
      <p:ext uri="{BB962C8B-B14F-4D97-AF65-F5344CB8AC3E}">
        <p14:creationId xmlns:p14="http://schemas.microsoft.com/office/powerpoint/2010/main" val="4206142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 cosa è Power BI</a:t>
            </a:r>
          </a:p>
        </p:txBody>
      </p:sp>
      <p:sp>
        <p:nvSpPr>
          <p:cNvPr id="4" name="Rectangle 3"/>
          <p:cNvSpPr/>
          <p:nvPr/>
        </p:nvSpPr>
        <p:spPr>
          <a:xfrm>
            <a:off x="723901" y="1352518"/>
            <a:ext cx="4940423" cy="4783362"/>
          </a:xfrm>
          <a:prstGeom prst="rect">
            <a:avLst/>
          </a:prstGeom>
        </p:spPr>
        <p:txBody>
          <a:bodyPr vert="horz" lIns="91440" tIns="45720" rIns="91440" bIns="45720" rtlCol="0">
            <a:normAutofit fontScale="92500" lnSpcReduction="20000"/>
          </a:bodyPr>
          <a:lstStyle/>
          <a:p>
            <a:pPr marL="342900" indent="-342900">
              <a:spcBef>
                <a:spcPct val="20000"/>
              </a:spcBef>
              <a:buFont typeface="Wingdings" charset="2"/>
              <a:buChar char="§"/>
            </a:pPr>
            <a:r>
              <a:rPr lang="it-IT" sz="3000" dirty="0">
                <a:solidFill>
                  <a:schemeClr val="tx2"/>
                </a:solidFill>
                <a:latin typeface="Segoe UI Light" panose="020B0502040204020203" pitchFamily="34" charset="0"/>
                <a:cs typeface="Segoe UI Light" panose="020B0502040204020203" pitchFamily="34" charset="0"/>
              </a:rPr>
              <a:t>Power BI è un servizio di analisi di business basato sul cloud che consente:</a:t>
            </a:r>
          </a:p>
          <a:p>
            <a:pPr marL="742950" lvl="1" indent="-285750">
              <a:spcBef>
                <a:spcPct val="20000"/>
              </a:spcBef>
              <a:buFont typeface="Wingdings" charset="2"/>
              <a:buChar char="§"/>
            </a:pPr>
            <a:r>
              <a:rPr lang="it-IT" sz="2600" dirty="0">
                <a:solidFill>
                  <a:srgbClr val="474947"/>
                </a:solidFill>
                <a:latin typeface="Segoe UI Light" panose="020B0502040204020203" pitchFamily="34" charset="0"/>
                <a:cs typeface="Segoe UI Light" panose="020B0502040204020203" pitchFamily="34" charset="0"/>
              </a:rPr>
              <a:t>Accesso veloce e facile ai dati</a:t>
            </a:r>
            <a:endParaRPr lang="en-US" sz="2600" dirty="0">
              <a:solidFill>
                <a:srgbClr val="474947"/>
              </a:solidFill>
              <a:latin typeface="Segoe UI Light" panose="020B0502040204020203" pitchFamily="34" charset="0"/>
              <a:cs typeface="Segoe UI Light" panose="020B0502040204020203" pitchFamily="34" charset="0"/>
            </a:endParaRPr>
          </a:p>
          <a:p>
            <a:pPr marL="742950" lvl="1" indent="-285750">
              <a:spcBef>
                <a:spcPct val="20000"/>
              </a:spcBef>
              <a:buFont typeface="Wingdings" charset="2"/>
              <a:buChar char="§"/>
            </a:pPr>
            <a:r>
              <a:rPr lang="en-US" sz="2600" dirty="0">
                <a:solidFill>
                  <a:srgbClr val="474947"/>
                </a:solidFill>
                <a:latin typeface="Segoe UI Light" panose="020B0502040204020203" pitchFamily="34" charset="0"/>
                <a:cs typeface="Segoe UI Light" panose="020B0502040204020203" pitchFamily="34" charset="0"/>
              </a:rPr>
              <a:t>Insights da ogni dispositivo</a:t>
            </a:r>
          </a:p>
          <a:p>
            <a:pPr marL="742950" lvl="1" indent="-285750">
              <a:spcBef>
                <a:spcPct val="20000"/>
              </a:spcBef>
              <a:buFont typeface="Wingdings" charset="2"/>
              <a:buChar char="§"/>
            </a:pPr>
            <a:r>
              <a:rPr lang="it-IT" sz="2600" dirty="0">
                <a:solidFill>
                  <a:srgbClr val="474947"/>
                </a:solidFill>
                <a:latin typeface="Segoe UI Light" panose="020B0502040204020203" pitchFamily="34" charset="0"/>
                <a:cs typeface="Segoe UI Light" panose="020B0502040204020203" pitchFamily="34" charset="0"/>
              </a:rPr>
              <a:t>La scoperta e l'esplorazione dei dati</a:t>
            </a:r>
          </a:p>
          <a:p>
            <a:pPr marL="742950" lvl="1" indent="-285750">
              <a:spcBef>
                <a:spcPct val="20000"/>
              </a:spcBef>
              <a:buFont typeface="Wingdings" charset="2"/>
              <a:buChar char="§"/>
            </a:pPr>
            <a:r>
              <a:rPr lang="en-US" sz="2600" dirty="0">
                <a:solidFill>
                  <a:srgbClr val="474947"/>
                </a:solidFill>
                <a:latin typeface="Segoe UI Light" panose="020B0502040204020203" pitchFamily="34" charset="0"/>
                <a:cs typeface="Segoe UI Light" panose="020B0502040204020203" pitchFamily="34" charset="0"/>
              </a:rPr>
              <a:t>Un punto di vista a 360º del Vostro business</a:t>
            </a:r>
          </a:p>
          <a:p>
            <a:pPr marL="742950" lvl="1" indent="-285750">
              <a:spcBef>
                <a:spcPct val="20000"/>
              </a:spcBef>
              <a:buFont typeface="Wingdings" charset="2"/>
              <a:buChar char="§"/>
            </a:pPr>
            <a:r>
              <a:rPr lang="en-US" sz="2600" dirty="0">
                <a:solidFill>
                  <a:srgbClr val="474947"/>
                </a:solidFill>
                <a:latin typeface="Segoe UI Light" panose="020B0502040204020203" pitchFamily="34" charset="0"/>
                <a:cs typeface="Segoe UI Light" panose="020B0502040204020203" pitchFamily="34" charset="0"/>
              </a:rPr>
              <a:t>Collaborazione attraverso l’organizzazione</a:t>
            </a:r>
          </a:p>
          <a:p>
            <a:pPr marL="742950" lvl="1" indent="-285750">
              <a:spcBef>
                <a:spcPct val="20000"/>
              </a:spcBef>
              <a:buFont typeface="Wingdings" charset="2"/>
              <a:buChar char="§"/>
            </a:pPr>
            <a:r>
              <a:rPr lang="en-US" sz="2600" dirty="0">
                <a:solidFill>
                  <a:srgbClr val="474947"/>
                </a:solidFill>
                <a:latin typeface="Segoe UI Light" panose="020B0502040204020203" pitchFamily="34" charset="0"/>
                <a:cs typeface="Segoe UI Light" panose="020B0502040204020203" pitchFamily="34" charset="0"/>
              </a:rPr>
              <a:t>Chiunque può analizzare e visualizzare i dati</a:t>
            </a:r>
            <a:endParaRPr lang="it-IT" sz="2600" dirty="0">
              <a:solidFill>
                <a:srgbClr val="474947"/>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625" y="1352518"/>
            <a:ext cx="6276527" cy="3502277"/>
          </a:xfrm>
          <a:prstGeom prst="rect">
            <a:avLst/>
          </a:prstGeom>
        </p:spPr>
      </p:pic>
    </p:spTree>
    <p:extLst>
      <p:ext uri="{BB962C8B-B14F-4D97-AF65-F5344CB8AC3E}">
        <p14:creationId xmlns:p14="http://schemas.microsoft.com/office/powerpoint/2010/main" val="4081452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Evoluzione di Power BI</a:t>
            </a:r>
            <a:endParaRPr lang="en-GB" dirty="0"/>
          </a:p>
        </p:txBody>
      </p:sp>
      <p:sp>
        <p:nvSpPr>
          <p:cNvPr id="3" name="Content Placeholder 2"/>
          <p:cNvSpPr>
            <a:spLocks noGrp="1"/>
          </p:cNvSpPr>
          <p:nvPr>
            <p:ph idx="1"/>
          </p:nvPr>
        </p:nvSpPr>
        <p:spPr>
          <a:xfrm>
            <a:off x="716342" y="1346229"/>
            <a:ext cx="4069303" cy="4321536"/>
          </a:xfrm>
        </p:spPr>
        <p:txBody>
          <a:bodyPr>
            <a:normAutofit fontScale="77500" lnSpcReduction="20000"/>
          </a:bodyPr>
          <a:lstStyle/>
          <a:p>
            <a:r>
              <a:rPr lang="it-IT" dirty="0"/>
              <a:t>Gartner ha posizionato Microsoft come leader, per il nono anno consecutivo, nei leaders per BI e Analytics</a:t>
            </a:r>
          </a:p>
          <a:p>
            <a:r>
              <a:rPr lang="it-IT" dirty="0"/>
              <a:t>Per la prima volta, Microsoft è posto più lontano in visione all'interno del quadrante dei leader.</a:t>
            </a:r>
          </a:p>
          <a:p>
            <a:r>
              <a:rPr lang="it-IT" b="1" dirty="0"/>
              <a:t>90.000</a:t>
            </a:r>
            <a:r>
              <a:rPr lang="it-IT" dirty="0"/>
              <a:t> organizzazioni in </a:t>
            </a:r>
            <a:r>
              <a:rPr lang="it-IT" b="1" dirty="0"/>
              <a:t>185</a:t>
            </a:r>
            <a:r>
              <a:rPr lang="it-IT" dirty="0"/>
              <a:t> paesi ora stanno utilizzando Power BI.</a:t>
            </a:r>
          </a:p>
          <a:p>
            <a:r>
              <a:rPr lang="it-IT" b="1" dirty="0"/>
              <a:t>226</a:t>
            </a:r>
            <a:r>
              <a:rPr lang="it-IT" dirty="0"/>
              <a:t> Features negli ultimi due anni</a:t>
            </a:r>
          </a:p>
        </p:txBody>
      </p:sp>
      <p:pic>
        <p:nvPicPr>
          <p:cNvPr id="1026" name="Picture 2" descr="Gartner_MQ_BI_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2387" y="1346229"/>
            <a:ext cx="2917398" cy="2917399"/>
          </a:xfrm>
          <a:prstGeom prst="rect">
            <a:avLst/>
          </a:prstGeom>
          <a:noFill/>
          <a:extLst>
            <a:ext uri="{909E8E84-426E-40DD-AFC4-6F175D3DCCD1}">
              <a14:hiddenFill xmlns:a14="http://schemas.microsoft.com/office/drawing/2010/main">
                <a:solidFill>
                  <a:srgbClr val="FFFFFF"/>
                </a:solidFill>
              </a14:hiddenFill>
            </a:ext>
          </a:extLst>
        </p:spPr>
      </p:pic>
      <p:pic>
        <p:nvPicPr>
          <p:cNvPr id="5" name="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16527" y="3653594"/>
            <a:ext cx="4331475" cy="2422466"/>
          </a:xfrm>
          <a:prstGeom prst="rect">
            <a:avLst/>
          </a:prstGeom>
        </p:spPr>
      </p:pic>
    </p:spTree>
    <p:extLst>
      <p:ext uri="{BB962C8B-B14F-4D97-AF65-F5344CB8AC3E}">
        <p14:creationId xmlns:p14="http://schemas.microsoft.com/office/powerpoint/2010/main" val="25965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Componenti di Power BI</a:t>
            </a:r>
            <a:endParaRPr lang="en-GB" dirty="0"/>
          </a:p>
        </p:txBody>
      </p:sp>
      <p:sp>
        <p:nvSpPr>
          <p:cNvPr id="7" name="Rounded Rectangle 6"/>
          <p:cNvSpPr/>
          <p:nvPr/>
        </p:nvSpPr>
        <p:spPr>
          <a:xfrm>
            <a:off x="3452480" y="2106704"/>
            <a:ext cx="1296363" cy="10095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chemeClr val="tx1"/>
                </a:solidFill>
              </a:rPr>
              <a:t>Acquisizione</a:t>
            </a:r>
          </a:p>
          <a:p>
            <a:pPr algn="ctr"/>
            <a:r>
              <a:rPr lang="it-IT" sz="1200" dirty="0">
                <a:solidFill>
                  <a:schemeClr val="tx1"/>
                </a:solidFill>
              </a:rPr>
              <a:t>Pulizia</a:t>
            </a:r>
          </a:p>
          <a:p>
            <a:pPr algn="ctr"/>
            <a:r>
              <a:rPr lang="it-IT" sz="1200" dirty="0">
                <a:solidFill>
                  <a:schemeClr val="tx1"/>
                </a:solidFill>
              </a:rPr>
              <a:t>Trasformazione</a:t>
            </a:r>
          </a:p>
        </p:txBody>
      </p:sp>
      <p:sp>
        <p:nvSpPr>
          <p:cNvPr id="8" name="Rounded Rectangle 7"/>
          <p:cNvSpPr/>
          <p:nvPr/>
        </p:nvSpPr>
        <p:spPr>
          <a:xfrm>
            <a:off x="4848034" y="2118222"/>
            <a:ext cx="1275234" cy="998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chemeClr val="tx1"/>
                </a:solidFill>
              </a:rPr>
              <a:t>Data Model - Modellazione</a:t>
            </a:r>
          </a:p>
        </p:txBody>
      </p:sp>
      <p:sp>
        <p:nvSpPr>
          <p:cNvPr id="9" name="Rounded Rectangle 8"/>
          <p:cNvSpPr/>
          <p:nvPr/>
        </p:nvSpPr>
        <p:spPr>
          <a:xfrm>
            <a:off x="6267290" y="2091119"/>
            <a:ext cx="1260740" cy="105591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solidFill>
                  <a:schemeClr val="tx1"/>
                </a:solidFill>
              </a:rPr>
              <a:t>Reporting</a:t>
            </a:r>
          </a:p>
          <a:p>
            <a:pPr algn="ctr"/>
            <a:r>
              <a:rPr lang="it-IT" sz="1200" dirty="0">
                <a:solidFill>
                  <a:schemeClr val="tx1"/>
                </a:solidFill>
              </a:rPr>
              <a:t>Visualizzazione dati</a:t>
            </a:r>
          </a:p>
          <a:p>
            <a:pPr algn="ctr"/>
            <a:r>
              <a:rPr lang="it-IT" sz="1200" dirty="0">
                <a:solidFill>
                  <a:schemeClr val="tx1"/>
                </a:solidFill>
              </a:rPr>
              <a:t>Esplorazione dati</a:t>
            </a:r>
          </a:p>
        </p:txBody>
      </p:sp>
      <p:sp>
        <p:nvSpPr>
          <p:cNvPr id="10" name="Rounded Rectangle 9"/>
          <p:cNvSpPr/>
          <p:nvPr/>
        </p:nvSpPr>
        <p:spPr>
          <a:xfrm>
            <a:off x="7677097" y="1793791"/>
            <a:ext cx="2561563" cy="20574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it-IT" sz="1200" b="1" u="sng" dirty="0">
                <a:solidFill>
                  <a:schemeClr val="tx1"/>
                </a:solidFill>
                <a:latin typeface="Segoe UI Light" panose="020B0502040204020203" pitchFamily="34" charset="0"/>
                <a:cs typeface="Segoe UI Light" panose="020B0502040204020203" pitchFamily="34" charset="0"/>
              </a:rPr>
              <a:t>Servizio di Power BI (REST Api’s)</a:t>
            </a:r>
          </a:p>
          <a:p>
            <a:r>
              <a:rPr lang="it-IT" sz="1200" dirty="0">
                <a:solidFill>
                  <a:schemeClr val="tx1"/>
                </a:solidFill>
                <a:latin typeface="Segoe UI Light" panose="020B0502040204020203" pitchFamily="34" charset="0"/>
                <a:cs typeface="Segoe UI Light" panose="020B0502040204020203" pitchFamily="34" charset="0"/>
              </a:rPr>
              <a:t>Portale web che serve per Condivisione e collaborazione e Q&amp;A</a:t>
            </a:r>
          </a:p>
          <a:p>
            <a:r>
              <a:rPr lang="it-IT" sz="1200" b="1" dirty="0">
                <a:solidFill>
                  <a:schemeClr val="tx1"/>
                </a:solidFill>
                <a:latin typeface="Segoe UI Light" panose="020B0502040204020203" pitchFamily="34" charset="0"/>
                <a:cs typeface="Segoe UI Light" panose="020B0502040204020203" pitchFamily="34" charset="0"/>
              </a:rPr>
              <a:t>Dati</a:t>
            </a:r>
            <a:r>
              <a:rPr lang="it-IT" sz="1200" dirty="0">
                <a:solidFill>
                  <a:schemeClr val="tx1"/>
                </a:solidFill>
                <a:latin typeface="Segoe UI Light" panose="020B0502040204020203" pitchFamily="34" charset="0"/>
                <a:cs typeface="Segoe UI Light" panose="020B0502040204020203" pitchFamily="34" charset="0"/>
              </a:rPr>
              <a:t> (Content packs, Live dashboarding, Visualizzazioni)</a:t>
            </a:r>
          </a:p>
          <a:p>
            <a:r>
              <a:rPr lang="it-IT" sz="1200" b="1" dirty="0">
                <a:solidFill>
                  <a:schemeClr val="tx1"/>
                </a:solidFill>
                <a:latin typeface="Segoe UI Light" panose="020B0502040204020203" pitchFamily="34" charset="0"/>
                <a:cs typeface="Segoe UI Light" panose="020B0502040204020203" pitchFamily="34" charset="0"/>
              </a:rPr>
              <a:t>Report</a:t>
            </a:r>
          </a:p>
          <a:p>
            <a:r>
              <a:rPr lang="it-IT" sz="1200" b="1" dirty="0">
                <a:solidFill>
                  <a:schemeClr val="tx1"/>
                </a:solidFill>
                <a:latin typeface="Segoe UI Light" panose="020B0502040204020203" pitchFamily="34" charset="0"/>
                <a:cs typeface="Segoe UI Light" panose="020B0502040204020203" pitchFamily="34" charset="0"/>
              </a:rPr>
              <a:t>Dataset </a:t>
            </a:r>
            <a:r>
              <a:rPr lang="it-IT" sz="1200" dirty="0">
                <a:solidFill>
                  <a:schemeClr val="tx1"/>
                </a:solidFill>
                <a:latin typeface="Segoe UI Light" panose="020B0502040204020203" pitchFamily="34" charset="0"/>
                <a:cs typeface="Segoe UI Light" panose="020B0502040204020203" pitchFamily="34" charset="0"/>
              </a:rPr>
              <a:t>(Data refresh)</a:t>
            </a:r>
          </a:p>
          <a:p>
            <a:r>
              <a:rPr lang="it-IT" sz="1200" b="1" dirty="0">
                <a:solidFill>
                  <a:schemeClr val="tx1"/>
                </a:solidFill>
                <a:latin typeface="Segoe UI Light" panose="020B0502040204020203" pitchFamily="34" charset="0"/>
                <a:cs typeface="Segoe UI Light" panose="020B0502040204020203" pitchFamily="34" charset="0"/>
              </a:rPr>
              <a:t>Q&amp;A: </a:t>
            </a:r>
            <a:r>
              <a:rPr lang="it-IT" sz="1200" dirty="0">
                <a:solidFill>
                  <a:schemeClr val="tx1"/>
                </a:solidFill>
                <a:latin typeface="Segoe UI Light" panose="020B0502040204020203" pitchFamily="34" charset="0"/>
                <a:cs typeface="Segoe UI Light" panose="020B0502040204020203" pitchFamily="34" charset="0"/>
              </a:rPr>
              <a:t>Query con linguaggio naturale</a:t>
            </a:r>
          </a:p>
        </p:txBody>
      </p:sp>
      <p:sp>
        <p:nvSpPr>
          <p:cNvPr id="12" name="Rounded Rectangle 11"/>
          <p:cNvSpPr/>
          <p:nvPr/>
        </p:nvSpPr>
        <p:spPr>
          <a:xfrm>
            <a:off x="986951" y="1493306"/>
            <a:ext cx="1925971" cy="1017927"/>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solidFill>
                <a:schemeClr val="tx1"/>
              </a:solidFill>
            </a:endParaRPr>
          </a:p>
        </p:txBody>
      </p:sp>
      <p:sp>
        <p:nvSpPr>
          <p:cNvPr id="13" name="Rounded Rectangle 12"/>
          <p:cNvSpPr/>
          <p:nvPr/>
        </p:nvSpPr>
        <p:spPr>
          <a:xfrm>
            <a:off x="967061" y="2623600"/>
            <a:ext cx="1936013" cy="107757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400" dirty="0">
              <a:solidFill>
                <a:schemeClr val="tx1"/>
              </a:solidFill>
            </a:endParaRPr>
          </a:p>
        </p:txBody>
      </p:sp>
      <p:sp>
        <p:nvSpPr>
          <p:cNvPr id="14" name="Rounded Rectangle 13"/>
          <p:cNvSpPr/>
          <p:nvPr/>
        </p:nvSpPr>
        <p:spPr>
          <a:xfrm>
            <a:off x="977913" y="3794539"/>
            <a:ext cx="1925971" cy="974282"/>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90000"/>
              </a:lnSpc>
            </a:pPr>
            <a:endParaRPr lang="en-US" sz="1100" dirty="0">
              <a:solidFill>
                <a:schemeClr val="tx1"/>
              </a:solidFill>
            </a:endParaRPr>
          </a:p>
          <a:p>
            <a:pPr>
              <a:lnSpc>
                <a:spcPct val="90000"/>
              </a:lnSpc>
            </a:pPr>
            <a:endParaRPr lang="en-US" sz="1100" dirty="0">
              <a:solidFill>
                <a:schemeClr val="tx1"/>
              </a:solidFill>
            </a:endParaRPr>
          </a:p>
          <a:p>
            <a:pPr>
              <a:lnSpc>
                <a:spcPct val="90000"/>
              </a:lnSpc>
            </a:pPr>
            <a:endParaRPr lang="en-US" sz="1100" dirty="0">
              <a:solidFill>
                <a:schemeClr val="tx1"/>
              </a:solidFill>
            </a:endParaRPr>
          </a:p>
          <a:p>
            <a:pPr>
              <a:lnSpc>
                <a:spcPct val="90000"/>
              </a:lnSpc>
            </a:pPr>
            <a:r>
              <a:rPr lang="en-US" sz="1100" dirty="0">
                <a:solidFill>
                  <a:schemeClr val="tx1"/>
                </a:solidFill>
              </a:rPr>
              <a:t>Non Microsoft cloud software systems</a:t>
            </a:r>
          </a:p>
          <a:p>
            <a:pPr>
              <a:lnSpc>
                <a:spcPct val="90000"/>
              </a:lnSpc>
            </a:pPr>
            <a:r>
              <a:rPr lang="en-US" sz="1100" dirty="0">
                <a:solidFill>
                  <a:schemeClr val="tx1"/>
                </a:solidFill>
              </a:rPr>
              <a:t>(e.g., SaaS applications, </a:t>
            </a:r>
            <a:br>
              <a:rPr lang="en-US" sz="1100" dirty="0">
                <a:solidFill>
                  <a:schemeClr val="tx1"/>
                </a:solidFill>
              </a:rPr>
            </a:br>
            <a:r>
              <a:rPr lang="en-US" sz="1100" spc="-17" dirty="0">
                <a:solidFill>
                  <a:schemeClr val="tx1"/>
                </a:solidFill>
              </a:rPr>
              <a:t>IOT scenarios, and data streams)</a:t>
            </a:r>
          </a:p>
          <a:p>
            <a:pPr algn="ctr"/>
            <a:endParaRPr lang="it-IT" sz="1400" dirty="0">
              <a:solidFill>
                <a:schemeClr val="tx1"/>
              </a:solidFill>
            </a:endParaRPr>
          </a:p>
        </p:txBody>
      </p:sp>
      <p:cxnSp>
        <p:nvCxnSpPr>
          <p:cNvPr id="15" name="Straight Connector 14"/>
          <p:cNvCxnSpPr>
            <a:stCxn id="12" idx="3"/>
            <a:endCxn id="7" idx="1"/>
          </p:cNvCxnSpPr>
          <p:nvPr/>
        </p:nvCxnSpPr>
        <p:spPr>
          <a:xfrm>
            <a:off x="2912922" y="2002270"/>
            <a:ext cx="539558" cy="609234"/>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4" idx="3"/>
            <a:endCxn id="7" idx="1"/>
          </p:cNvCxnSpPr>
          <p:nvPr/>
        </p:nvCxnSpPr>
        <p:spPr>
          <a:xfrm flipV="1">
            <a:off x="2903884" y="2611504"/>
            <a:ext cx="548596" cy="1670176"/>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sp>
        <p:nvSpPr>
          <p:cNvPr id="17" name="Right Brace 16"/>
          <p:cNvSpPr/>
          <p:nvPr/>
        </p:nvSpPr>
        <p:spPr>
          <a:xfrm rot="16200000">
            <a:off x="5369343" y="-239002"/>
            <a:ext cx="291593" cy="40663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9" name="Rectangle 18"/>
          <p:cNvSpPr/>
          <p:nvPr/>
        </p:nvSpPr>
        <p:spPr>
          <a:xfrm>
            <a:off x="4886260" y="1339417"/>
            <a:ext cx="1500283" cy="30777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Power BI Desktop</a:t>
            </a:r>
            <a:endParaRPr lang="it-IT" sz="1400" dirty="0"/>
          </a:p>
        </p:txBody>
      </p:sp>
      <p:sp>
        <p:nvSpPr>
          <p:cNvPr id="21" name="Rectangle 20"/>
          <p:cNvSpPr/>
          <p:nvPr/>
        </p:nvSpPr>
        <p:spPr>
          <a:xfrm>
            <a:off x="3570654" y="3187413"/>
            <a:ext cx="1169807" cy="30777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Power Query</a:t>
            </a:r>
            <a:endParaRPr lang="it-IT" sz="1400" dirty="0"/>
          </a:p>
        </p:txBody>
      </p:sp>
      <p:sp>
        <p:nvSpPr>
          <p:cNvPr id="22" name="Rectangle 21"/>
          <p:cNvSpPr/>
          <p:nvPr/>
        </p:nvSpPr>
        <p:spPr>
          <a:xfrm>
            <a:off x="4910845" y="3176347"/>
            <a:ext cx="1065869" cy="30777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Power Pivot</a:t>
            </a:r>
            <a:endParaRPr lang="it-IT" sz="1400" dirty="0"/>
          </a:p>
        </p:txBody>
      </p:sp>
      <p:sp>
        <p:nvSpPr>
          <p:cNvPr id="23" name="Rectangle 22"/>
          <p:cNvSpPr/>
          <p:nvPr/>
        </p:nvSpPr>
        <p:spPr>
          <a:xfrm>
            <a:off x="6259259" y="3147030"/>
            <a:ext cx="1444498" cy="95410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Power View</a:t>
            </a:r>
            <a:br>
              <a:rPr lang="it-IT" sz="1400" dirty="0">
                <a:latin typeface="Segoe UI Light" panose="020B0502040204020203" pitchFamily="34" charset="0"/>
                <a:cs typeface="Segoe UI Light" panose="020B0502040204020203" pitchFamily="34" charset="0"/>
              </a:rPr>
            </a:br>
            <a:r>
              <a:rPr lang="it-IT" sz="1400" dirty="0">
                <a:latin typeface="Segoe UI Light" panose="020B0502040204020203" pitchFamily="34" charset="0"/>
                <a:cs typeface="Segoe UI Light" panose="020B0502040204020203" pitchFamily="34" charset="0"/>
              </a:rPr>
              <a:t>Power Map</a:t>
            </a:r>
          </a:p>
          <a:p>
            <a:r>
              <a:rPr lang="it-IT" sz="1400" dirty="0">
                <a:latin typeface="Segoe UI Light" panose="020B0502040204020203" pitchFamily="34" charset="0"/>
                <a:cs typeface="Segoe UI Light" panose="020B0502040204020203" pitchFamily="34" charset="0"/>
              </a:rPr>
              <a:t>Excel Pivot Table</a:t>
            </a:r>
          </a:p>
          <a:p>
            <a:r>
              <a:rPr lang="it-IT" sz="1400" dirty="0">
                <a:latin typeface="Segoe UI Light" panose="020B0502040204020203" pitchFamily="34" charset="0"/>
                <a:cs typeface="Segoe UI Light" panose="020B0502040204020203" pitchFamily="34" charset="0"/>
              </a:rPr>
              <a:t>Excel Pivot Chart</a:t>
            </a:r>
            <a:endParaRPr lang="it-IT" sz="1400" dirty="0"/>
          </a:p>
        </p:txBody>
      </p:sp>
      <p:sp>
        <p:nvSpPr>
          <p:cNvPr id="24" name="Rectangle 23"/>
          <p:cNvSpPr/>
          <p:nvPr/>
        </p:nvSpPr>
        <p:spPr>
          <a:xfrm>
            <a:off x="8262382" y="3806898"/>
            <a:ext cx="1292020" cy="338554"/>
          </a:xfrm>
          <a:prstGeom prst="rect">
            <a:avLst/>
          </a:prstGeom>
        </p:spPr>
        <p:txBody>
          <a:bodyPr wrap="none">
            <a:spAutoFit/>
          </a:bodyPr>
          <a:lstStyle/>
          <a:p>
            <a:r>
              <a:rPr lang="it-IT" sz="1600" dirty="0">
                <a:latin typeface="Segoe UI Light" panose="020B0502040204020203" pitchFamily="34" charset="0"/>
                <a:cs typeface="Segoe UI Light" panose="020B0502040204020203" pitchFamily="34" charset="0"/>
              </a:rPr>
              <a:t>Power BI Site</a:t>
            </a:r>
            <a:endParaRPr lang="it-IT" sz="1600" dirty="0"/>
          </a:p>
        </p:txBody>
      </p:sp>
      <p:cxnSp>
        <p:nvCxnSpPr>
          <p:cNvPr id="26" name="Straight Arrow Connector 25"/>
          <p:cNvCxnSpPr/>
          <p:nvPr/>
        </p:nvCxnSpPr>
        <p:spPr>
          <a:xfrm>
            <a:off x="3206831" y="3639875"/>
            <a:ext cx="20319" cy="1253126"/>
          </a:xfrm>
          <a:prstGeom prst="straightConnector1">
            <a:avLst/>
          </a:prstGeom>
          <a:ln w="381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30" name="Rounded Rectangle 29"/>
          <p:cNvSpPr/>
          <p:nvPr/>
        </p:nvSpPr>
        <p:spPr>
          <a:xfrm>
            <a:off x="42127" y="4899547"/>
            <a:ext cx="3689990" cy="1293971"/>
          </a:xfrm>
          <a:prstGeom prst="roundRect">
            <a:avLst/>
          </a:prstGeom>
          <a:solidFill>
            <a:srgbClr val="FFFF00">
              <a:alpha val="51000"/>
            </a:srgbClr>
          </a:solidFill>
          <a:ln w="69850">
            <a:solidFill>
              <a:schemeClr val="accent1">
                <a:tint val="60000"/>
              </a:schemeClr>
            </a:solidFill>
          </a:ln>
        </p:spPr>
        <p:txBody>
          <a:bodyPr wrap="square" rtlCol="0">
            <a:spAutoFit/>
          </a:bodyPr>
          <a:lstStyle/>
          <a:p>
            <a:pPr marL="285750" indent="-285750" algn="just">
              <a:buFont typeface="Arial" panose="020B0604020202020204" pitchFamily="34" charset="0"/>
              <a:buChar char="•"/>
            </a:pPr>
            <a:r>
              <a:rPr lang="it-IT" sz="1400" dirty="0">
                <a:latin typeface="Segoe UI" panose="020B0502040204020203" pitchFamily="34" charset="0"/>
                <a:cs typeface="Segoe UI" panose="020B0502040204020203" pitchFamily="34" charset="0"/>
              </a:rPr>
              <a:t>Nuovo strumento di creazione delle query, modello di dati e report</a:t>
            </a:r>
          </a:p>
          <a:p>
            <a:pPr marL="285750" indent="-285750" algn="just">
              <a:buFont typeface="Arial" panose="020B0604020202020204" pitchFamily="34" charset="0"/>
              <a:buChar char="•"/>
            </a:pPr>
            <a:r>
              <a:rPr lang="it-IT" sz="1400" b="1" dirty="0">
                <a:latin typeface="Segoe UI" panose="020B0502040204020203" pitchFamily="34" charset="0"/>
                <a:cs typeface="Segoe UI" panose="020B0502040204020203" pitchFamily="34" charset="0"/>
              </a:rPr>
              <a:t>Ciclo di rilascio mensile </a:t>
            </a:r>
            <a:r>
              <a:rPr lang="it-IT" sz="1400" dirty="0">
                <a:latin typeface="Segoe UI" panose="020B0502040204020203" pitchFamily="34" charset="0"/>
                <a:cs typeface="Segoe UI" panose="020B0502040204020203" pitchFamily="34" charset="0"/>
              </a:rPr>
              <a:t>per nuove funzionalità</a:t>
            </a:r>
          </a:p>
          <a:p>
            <a:pPr marL="285750" indent="-285750" algn="just">
              <a:buFont typeface="Arial" panose="020B0604020202020204" pitchFamily="34" charset="0"/>
              <a:buChar char="•"/>
            </a:pPr>
            <a:r>
              <a:rPr lang="it-IT" sz="1400" dirty="0">
                <a:latin typeface="Segoe UI" panose="020B0502040204020203" pitchFamily="34" charset="0"/>
                <a:cs typeface="Segoe UI" panose="020B0502040204020203" pitchFamily="34" charset="0"/>
              </a:rPr>
              <a:t>Formato file </a:t>
            </a:r>
            <a:r>
              <a:rPr lang="it-IT" sz="1400" b="1" dirty="0">
                <a:latin typeface="Segoe UI" panose="020B0502040204020203" pitchFamily="34" charset="0"/>
                <a:cs typeface="Segoe UI" panose="020B0502040204020203" pitchFamily="34" charset="0"/>
              </a:rPr>
              <a:t>PBIX</a:t>
            </a:r>
          </a:p>
        </p:txBody>
      </p:sp>
      <p:sp>
        <p:nvSpPr>
          <p:cNvPr id="31" name="Right Brace 30"/>
          <p:cNvSpPr/>
          <p:nvPr/>
        </p:nvSpPr>
        <p:spPr>
          <a:xfrm rot="5400000">
            <a:off x="5396224" y="2157986"/>
            <a:ext cx="217554" cy="40460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32" name="Rectangle 31"/>
          <p:cNvSpPr/>
          <p:nvPr/>
        </p:nvSpPr>
        <p:spPr>
          <a:xfrm>
            <a:off x="5243071" y="4234921"/>
            <a:ext cx="611065" cy="338554"/>
          </a:xfrm>
          <a:prstGeom prst="rect">
            <a:avLst/>
          </a:prstGeom>
        </p:spPr>
        <p:txBody>
          <a:bodyPr wrap="none">
            <a:spAutoFit/>
          </a:bodyPr>
          <a:lstStyle/>
          <a:p>
            <a:r>
              <a:rPr lang="it-IT" sz="1600" dirty="0">
                <a:latin typeface="Segoe UI Light" panose="020B0502040204020203" pitchFamily="34" charset="0"/>
                <a:cs typeface="Segoe UI Light" panose="020B0502040204020203" pitchFamily="34" charset="0"/>
              </a:rPr>
              <a:t>Excel</a:t>
            </a:r>
            <a:endParaRPr lang="it-IT" sz="1600" dirty="0"/>
          </a:p>
        </p:txBody>
      </p:sp>
      <p:cxnSp>
        <p:nvCxnSpPr>
          <p:cNvPr id="37" name="Straight Arrow Connector 36"/>
          <p:cNvCxnSpPr/>
          <p:nvPr/>
        </p:nvCxnSpPr>
        <p:spPr>
          <a:xfrm flipH="1">
            <a:off x="3206832" y="1668787"/>
            <a:ext cx="2320" cy="1973071"/>
          </a:xfrm>
          <a:prstGeom prst="straightConnector1">
            <a:avLst/>
          </a:prstGeom>
          <a:ln w="38100">
            <a:solidFill>
              <a:srgbClr val="7030A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9" name="Straight Arrow Connector 38"/>
          <p:cNvCxnSpPr/>
          <p:nvPr/>
        </p:nvCxnSpPr>
        <p:spPr>
          <a:xfrm flipH="1">
            <a:off x="3206831" y="1575860"/>
            <a:ext cx="1144298" cy="127163"/>
          </a:xfrm>
          <a:prstGeom prst="straightConnector1">
            <a:avLst/>
          </a:prstGeom>
          <a:ln w="38100">
            <a:solidFill>
              <a:srgbClr val="7030A0"/>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49" name="Rounded Rectangle 48"/>
          <p:cNvSpPr/>
          <p:nvPr/>
        </p:nvSpPr>
        <p:spPr>
          <a:xfrm>
            <a:off x="3920623" y="4731697"/>
            <a:ext cx="3933847" cy="1293971"/>
          </a:xfrm>
          <a:prstGeom prst="roundRect">
            <a:avLst/>
          </a:prstGeom>
          <a:solidFill>
            <a:srgbClr val="FFFF00">
              <a:alpha val="51000"/>
            </a:srgbClr>
          </a:solidFill>
          <a:ln w="69850">
            <a:solidFill>
              <a:schemeClr val="accent1">
                <a:tint val="60000"/>
              </a:schemeClr>
            </a:solidFill>
          </a:ln>
        </p:spPr>
        <p:txBody>
          <a:bodyPr wrap="square" rtlCol="0">
            <a:spAutoFit/>
          </a:bodyPr>
          <a:lstStyle/>
          <a:p>
            <a:pPr marL="285750" indent="-285750" algn="just">
              <a:buFont typeface="Arial" panose="020B0604020202020204" pitchFamily="34" charset="0"/>
              <a:buChar char="•"/>
            </a:pPr>
            <a:r>
              <a:rPr lang="it-IT" sz="1400" dirty="0">
                <a:latin typeface="Segoe UI" panose="020B0502040204020203" pitchFamily="34" charset="0"/>
                <a:cs typeface="Segoe UI" panose="020B0502040204020203" pitchFamily="34" charset="0"/>
              </a:rPr>
              <a:t>include Power Query , Power Pivot , e Power View</a:t>
            </a:r>
          </a:p>
          <a:p>
            <a:pPr marL="285750" indent="-285750" algn="just">
              <a:buFont typeface="Arial" panose="020B0604020202020204" pitchFamily="34" charset="0"/>
              <a:buChar char="•"/>
            </a:pPr>
            <a:r>
              <a:rPr lang="it-IT" sz="1400" dirty="0">
                <a:latin typeface="Segoe UI" panose="020B0502040204020203" pitchFamily="34" charset="0"/>
                <a:cs typeface="Segoe UI" panose="020B0502040204020203" pitchFamily="34" charset="0"/>
              </a:rPr>
              <a:t>Ciclo di rilascio molto più lento di nuove funzionalità grazie all'integrazione di Excel</a:t>
            </a:r>
          </a:p>
          <a:p>
            <a:pPr marL="285750" indent="-285750" algn="just">
              <a:buFont typeface="Arial" panose="020B0604020202020204" pitchFamily="34" charset="0"/>
              <a:buChar char="•"/>
            </a:pPr>
            <a:r>
              <a:rPr lang="en-US" sz="1400" dirty="0">
                <a:latin typeface="Segoe UI" panose="020B0502040204020203" pitchFamily="34" charset="0"/>
                <a:cs typeface="Segoe UI" panose="020B0502040204020203" pitchFamily="34" charset="0"/>
              </a:rPr>
              <a:t>F</a:t>
            </a:r>
            <a:r>
              <a:rPr lang="it-IT" sz="1400" dirty="0">
                <a:latin typeface="Segoe UI" panose="020B0502040204020203" pitchFamily="34" charset="0"/>
                <a:cs typeface="Segoe UI" panose="020B0502040204020203" pitchFamily="34" charset="0"/>
              </a:rPr>
              <a:t>ormato file </a:t>
            </a:r>
            <a:r>
              <a:rPr lang="it-IT" sz="1400" b="1" dirty="0">
                <a:latin typeface="Segoe UI" panose="020B0502040204020203" pitchFamily="34" charset="0"/>
                <a:cs typeface="Segoe UI" panose="020B0502040204020203" pitchFamily="34" charset="0"/>
              </a:rPr>
              <a:t>XLSX</a:t>
            </a:r>
          </a:p>
        </p:txBody>
      </p:sp>
      <p:cxnSp>
        <p:nvCxnSpPr>
          <p:cNvPr id="51" name="Straight Arrow Connector 50"/>
          <p:cNvCxnSpPr/>
          <p:nvPr/>
        </p:nvCxnSpPr>
        <p:spPr>
          <a:xfrm>
            <a:off x="5829658" y="4414649"/>
            <a:ext cx="532684" cy="321509"/>
          </a:xfrm>
          <a:prstGeom prst="straightConnector1">
            <a:avLst/>
          </a:prstGeom>
          <a:ln w="381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54" name="Rounded Rectangle 53"/>
          <p:cNvSpPr/>
          <p:nvPr/>
        </p:nvSpPr>
        <p:spPr>
          <a:xfrm>
            <a:off x="8114626" y="4238457"/>
            <a:ext cx="3342374" cy="1770698"/>
          </a:xfrm>
          <a:prstGeom prst="roundRect">
            <a:avLst/>
          </a:prstGeom>
          <a:solidFill>
            <a:srgbClr val="FFFF00">
              <a:alpha val="51000"/>
            </a:srgbClr>
          </a:solidFill>
          <a:ln w="69850">
            <a:solidFill>
              <a:schemeClr val="accent1">
                <a:tint val="60000"/>
              </a:schemeClr>
            </a:solidFill>
          </a:ln>
        </p:spPr>
        <p:txBody>
          <a:bodyPr wrap="square" rtlCol="0">
            <a:spAutoFit/>
          </a:bodyPr>
          <a:lstStyle/>
          <a:p>
            <a:pPr marL="285750" indent="-285750" algn="just">
              <a:buFont typeface="Arial" panose="020B0604020202020204" pitchFamily="34" charset="0"/>
              <a:buChar char="•"/>
            </a:pPr>
            <a:r>
              <a:rPr lang="it-IT" sz="1400" dirty="0">
                <a:solidFill>
                  <a:schemeClr val="tx1"/>
                </a:solidFill>
                <a:latin typeface="Segoe UI" panose="020B0502040204020203" pitchFamily="34" charset="0"/>
                <a:cs typeface="Segoe UI" panose="020B0502040204020203" pitchFamily="34" charset="0"/>
              </a:rPr>
              <a:t>Dashboards e Q&amp;A devono essere creati nel portale web; i report possono essere modificati nel web</a:t>
            </a:r>
          </a:p>
          <a:p>
            <a:pPr marL="285750" indent="-285750" algn="just">
              <a:buFont typeface="Arial" panose="020B0604020202020204" pitchFamily="34" charset="0"/>
              <a:buChar char="•"/>
            </a:pPr>
            <a:r>
              <a:rPr lang="it-IT" sz="1400" b="1" dirty="0">
                <a:solidFill>
                  <a:schemeClr val="tx1"/>
                </a:solidFill>
                <a:latin typeface="Segoe UI" panose="020B0502040204020203" pitchFamily="34" charset="0"/>
                <a:cs typeface="Segoe UI" panose="020B0502040204020203" pitchFamily="34" charset="0"/>
              </a:rPr>
              <a:t>Attenzione! Non c'è nessuna possibilità di download ( PBIX o XLSX ) da Power BI Service </a:t>
            </a:r>
            <a:r>
              <a:rPr lang="it-IT" sz="1400" dirty="0">
                <a:solidFill>
                  <a:schemeClr val="tx1"/>
                </a:solidFill>
                <a:latin typeface="Segoe UI" panose="020B0502040204020203" pitchFamily="34" charset="0"/>
                <a:cs typeface="Segoe UI" panose="020B0502040204020203" pitchFamily="34" charset="0"/>
              </a:rPr>
              <a:t>. </a:t>
            </a:r>
          </a:p>
        </p:txBody>
      </p:sp>
      <p:cxnSp>
        <p:nvCxnSpPr>
          <p:cNvPr id="55" name="Straight Arrow Connector 54"/>
          <p:cNvCxnSpPr/>
          <p:nvPr/>
        </p:nvCxnSpPr>
        <p:spPr>
          <a:xfrm>
            <a:off x="9478139" y="4059826"/>
            <a:ext cx="266587" cy="186009"/>
          </a:xfrm>
          <a:prstGeom prst="straightConnector1">
            <a:avLst/>
          </a:prstGeom>
          <a:ln w="381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grpSp>
        <p:nvGrpSpPr>
          <p:cNvPr id="33" name="Group 32"/>
          <p:cNvGrpSpPr/>
          <p:nvPr/>
        </p:nvGrpSpPr>
        <p:grpSpPr>
          <a:xfrm>
            <a:off x="1110036" y="1465531"/>
            <a:ext cx="1649684" cy="982494"/>
            <a:chOff x="492432" y="3548763"/>
            <a:chExt cx="2796320" cy="1847149"/>
          </a:xfrm>
          <a:effectLst/>
        </p:grpSpPr>
        <p:sp>
          <p:nvSpPr>
            <p:cNvPr id="35" name="TextBox 34"/>
            <p:cNvSpPr txBox="1"/>
            <p:nvPr/>
          </p:nvSpPr>
          <p:spPr>
            <a:xfrm>
              <a:off x="683679" y="3548763"/>
              <a:ext cx="2605073" cy="470305"/>
            </a:xfrm>
            <a:prstGeom prst="rect">
              <a:avLst/>
            </a:prstGeom>
            <a:noFill/>
          </p:spPr>
          <p:txBody>
            <a:bodyPr wrap="square" lIns="100848" tIns="80678" rIns="100848" bIns="80678"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200" dirty="0">
                  <a:solidFill>
                    <a:schemeClr val="tx1"/>
                  </a:solidFill>
                </a:rPr>
                <a:t>Dati On-premises</a:t>
              </a:r>
            </a:p>
          </p:txBody>
        </p:sp>
        <p:sp>
          <p:nvSpPr>
            <p:cNvPr id="36" name="Freeform 23"/>
            <p:cNvSpPr>
              <a:spLocks noEditPoints="1"/>
            </p:cNvSpPr>
            <p:nvPr/>
          </p:nvSpPr>
          <p:spPr bwMode="black">
            <a:xfrm>
              <a:off x="492432" y="4096349"/>
              <a:ext cx="502538" cy="52053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chemeClr val="tx1"/>
            </a:solidFill>
            <a:ln>
              <a:noFill/>
            </a:ln>
          </p:spPr>
          <p:txBody>
            <a:bodyPr vert="horz" wrap="square" lIns="45373" tIns="22687" rIns="45373" bIns="22687" numCol="1" anchor="t" anchorCtr="0" compatLnSpc="1">
              <a:prstTxWarp prst="textNoShape">
                <a:avLst/>
              </a:prstTxWarp>
            </a:bodyPr>
            <a:lstStyle/>
            <a:p>
              <a:pPr defTabSz="514117">
                <a:lnSpc>
                  <a:spcPct val="90000"/>
                </a:lnSpc>
                <a:defRPr/>
              </a:pPr>
              <a:endParaRPr lang="en-US" sz="881" kern="0" dirty="0">
                <a:ln>
                  <a:solidFill>
                    <a:srgbClr val="FFFFFF">
                      <a:alpha val="0"/>
                    </a:srgbClr>
                  </a:solidFill>
                </a:ln>
              </a:endParaRPr>
            </a:p>
          </p:txBody>
        </p:sp>
        <p:sp>
          <p:nvSpPr>
            <p:cNvPr id="38" name="Can 37"/>
            <p:cNvSpPr/>
            <p:nvPr/>
          </p:nvSpPr>
          <p:spPr>
            <a:xfrm>
              <a:off x="510546" y="4861883"/>
              <a:ext cx="465665" cy="534029"/>
            </a:xfrm>
            <a:prstGeom prst="can">
              <a:avLst/>
            </a:prstGeom>
            <a:solidFill>
              <a:schemeClr val="tx1"/>
            </a:solidFill>
            <a:ln w="19050" cap="flat" cmpd="sng" algn="ctr">
              <a:solidFill>
                <a:srgbClr val="E3E3E3"/>
              </a:solidFill>
              <a:prstDash val="solid"/>
              <a:miter lim="800000"/>
            </a:ln>
            <a:effectLst/>
          </p:spPr>
          <p:txBody>
            <a:bodyPr rtlCol="0" anchor="ctr"/>
            <a:lstStyle/>
            <a:p>
              <a:pPr algn="ctr" defTabSz="514135">
                <a:lnSpc>
                  <a:spcPct val="90000"/>
                </a:lnSpc>
                <a:defRPr/>
              </a:pPr>
              <a:endParaRPr lang="en-US" sz="1012" kern="0" dirty="0">
                <a:latin typeface="Segoe UI Light" panose="020B0502040204020203" pitchFamily="34" charset="0"/>
              </a:endParaRPr>
            </a:p>
          </p:txBody>
        </p:sp>
        <p:sp>
          <p:nvSpPr>
            <p:cNvPr id="40" name="TextBox 39"/>
            <p:cNvSpPr txBox="1"/>
            <p:nvPr/>
          </p:nvSpPr>
          <p:spPr>
            <a:xfrm>
              <a:off x="1015156" y="4015879"/>
              <a:ext cx="1599929" cy="606910"/>
            </a:xfrm>
            <a:prstGeom prst="rect">
              <a:avLst/>
            </a:prstGeom>
            <a:noFill/>
          </p:spPr>
          <p:txBody>
            <a:bodyPr wrap="none" rtlCol="0">
              <a:spAutoFit/>
            </a:bodyPr>
            <a:lstStyle/>
            <a:p>
              <a:pPr defTabSz="514135">
                <a:lnSpc>
                  <a:spcPct val="90000"/>
                </a:lnSpc>
                <a:defRPr/>
              </a:pPr>
              <a:r>
                <a:rPr lang="en-US" sz="1200" kern="0" dirty="0">
                  <a:cs typeface="Segoe UI" panose="020B0502040204020203" pitchFamily="34" charset="0"/>
                </a:rPr>
                <a:t>SQL Server </a:t>
              </a:r>
              <a:br>
                <a:rPr lang="en-US" sz="1200" kern="0" dirty="0">
                  <a:cs typeface="Segoe UI" panose="020B0502040204020203" pitchFamily="34" charset="0"/>
                </a:rPr>
              </a:br>
              <a:r>
                <a:rPr lang="en-US" sz="1200" kern="0" dirty="0">
                  <a:cs typeface="Segoe UI" panose="020B0502040204020203" pitchFamily="34" charset="0"/>
                </a:rPr>
                <a:t>analysis services</a:t>
              </a:r>
            </a:p>
          </p:txBody>
        </p:sp>
        <p:sp>
          <p:nvSpPr>
            <p:cNvPr id="41" name="TextBox 40"/>
            <p:cNvSpPr txBox="1"/>
            <p:nvPr/>
          </p:nvSpPr>
          <p:spPr>
            <a:xfrm>
              <a:off x="1023719" y="4754483"/>
              <a:ext cx="1780687" cy="606910"/>
            </a:xfrm>
            <a:prstGeom prst="rect">
              <a:avLst/>
            </a:prstGeom>
            <a:noFill/>
          </p:spPr>
          <p:txBody>
            <a:bodyPr wrap="none" rtlCol="0">
              <a:spAutoFit/>
            </a:bodyPr>
            <a:lstStyle/>
            <a:p>
              <a:pPr defTabSz="514135">
                <a:lnSpc>
                  <a:spcPct val="90000"/>
                </a:lnSpc>
                <a:defRPr/>
              </a:pPr>
              <a:r>
                <a:rPr lang="en-US" sz="1200" kern="0" dirty="0">
                  <a:cs typeface="Segoe UI" panose="020B0502040204020203" pitchFamily="34" charset="0"/>
                </a:rPr>
                <a:t>Databases and</a:t>
              </a:r>
              <a:br>
                <a:rPr lang="en-US" sz="1200" kern="0" dirty="0">
                  <a:cs typeface="Segoe UI" panose="020B0502040204020203" pitchFamily="34" charset="0"/>
                </a:rPr>
              </a:br>
              <a:r>
                <a:rPr lang="en-US" sz="1200" kern="0" dirty="0">
                  <a:cs typeface="Segoe UI" panose="020B0502040204020203" pitchFamily="34" charset="0"/>
                </a:rPr>
                <a:t>other data sources</a:t>
              </a:r>
            </a:p>
          </p:txBody>
        </p:sp>
      </p:grpSp>
      <p:pic>
        <p:nvPicPr>
          <p:cNvPr id="27" name="Picture 26"/>
          <p:cNvPicPr>
            <a:picLocks noChangeAspect="1"/>
          </p:cNvPicPr>
          <p:nvPr/>
        </p:nvPicPr>
        <p:blipFill>
          <a:blip r:embed="rId3"/>
          <a:stretch>
            <a:fillRect/>
          </a:stretch>
        </p:blipFill>
        <p:spPr>
          <a:xfrm>
            <a:off x="4449723" y="1334228"/>
            <a:ext cx="377985" cy="365792"/>
          </a:xfrm>
          <a:prstGeom prst="rect">
            <a:avLst/>
          </a:prstGeom>
        </p:spPr>
      </p:pic>
      <p:sp>
        <p:nvSpPr>
          <p:cNvPr id="50" name="Can 49"/>
          <p:cNvSpPr/>
          <p:nvPr/>
        </p:nvSpPr>
        <p:spPr>
          <a:xfrm>
            <a:off x="2353021" y="3322943"/>
            <a:ext cx="283980" cy="250204"/>
          </a:xfrm>
          <a:prstGeom prst="can">
            <a:avLst/>
          </a:prstGeom>
          <a:solidFill>
            <a:schemeClr val="tx1"/>
          </a:solidFill>
          <a:ln w="19050" cap="flat" cmpd="sng" algn="ctr">
            <a:solidFill>
              <a:srgbClr val="E3E3E3"/>
            </a:solidFill>
            <a:prstDash val="solid"/>
            <a:miter lim="800000"/>
          </a:ln>
          <a:effectLst/>
        </p:spPr>
        <p:txBody>
          <a:bodyPr rtlCol="0" anchor="ctr"/>
          <a:lstStyle/>
          <a:p>
            <a:pPr defTabSz="514135">
              <a:lnSpc>
                <a:spcPct val="90000"/>
              </a:lnSpc>
              <a:defRPr/>
            </a:pPr>
            <a:endParaRPr lang="en-US" sz="1012" kern="0" dirty="0">
              <a:latin typeface="Segoe UI Light" panose="020B0502040204020203" pitchFamily="34" charset="0"/>
            </a:endParaRPr>
          </a:p>
        </p:txBody>
      </p:sp>
      <p:sp>
        <p:nvSpPr>
          <p:cNvPr id="52" name="TextBox 51"/>
          <p:cNvSpPr txBox="1"/>
          <p:nvPr/>
        </p:nvSpPr>
        <p:spPr>
          <a:xfrm>
            <a:off x="2121520" y="3522690"/>
            <a:ext cx="866260" cy="364502"/>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772" dirty="0">
                <a:solidFill>
                  <a:schemeClr val="tx1"/>
                </a:solidFill>
              </a:rPr>
              <a:t>Partner apps</a:t>
            </a:r>
          </a:p>
        </p:txBody>
      </p:sp>
      <p:sp>
        <p:nvSpPr>
          <p:cNvPr id="53" name="Can 52"/>
          <p:cNvSpPr/>
          <p:nvPr/>
        </p:nvSpPr>
        <p:spPr>
          <a:xfrm>
            <a:off x="2353021" y="2876534"/>
            <a:ext cx="283980" cy="248249"/>
          </a:xfrm>
          <a:prstGeom prst="can">
            <a:avLst/>
          </a:prstGeom>
          <a:solidFill>
            <a:schemeClr val="tx1"/>
          </a:solidFill>
          <a:ln w="19050" cap="flat" cmpd="sng" algn="ctr">
            <a:solidFill>
              <a:srgbClr val="E3E3E3"/>
            </a:solidFill>
            <a:prstDash val="solid"/>
            <a:miter lim="800000"/>
          </a:ln>
          <a:effectLst/>
        </p:spPr>
        <p:txBody>
          <a:bodyPr rtlCol="0" anchor="ctr"/>
          <a:lstStyle/>
          <a:p>
            <a:pPr defTabSz="514135">
              <a:lnSpc>
                <a:spcPct val="90000"/>
              </a:lnSpc>
              <a:defRPr/>
            </a:pPr>
            <a:endParaRPr lang="en-US" sz="1012" kern="0" dirty="0">
              <a:latin typeface="Segoe UI Light" panose="020B0502040204020203" pitchFamily="34" charset="0"/>
            </a:endParaRPr>
          </a:p>
        </p:txBody>
      </p:sp>
      <p:sp>
        <p:nvSpPr>
          <p:cNvPr id="56" name="TextBox 55"/>
          <p:cNvSpPr txBox="1"/>
          <p:nvPr/>
        </p:nvSpPr>
        <p:spPr>
          <a:xfrm>
            <a:off x="2185047" y="3102777"/>
            <a:ext cx="770607" cy="364502"/>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772" dirty="0">
                <a:solidFill>
                  <a:schemeClr val="tx1"/>
                </a:solidFill>
              </a:rPr>
              <a:t>Office 365</a:t>
            </a:r>
          </a:p>
        </p:txBody>
      </p:sp>
      <p:sp>
        <p:nvSpPr>
          <p:cNvPr id="57" name="Can 56"/>
          <p:cNvSpPr/>
          <p:nvPr/>
        </p:nvSpPr>
        <p:spPr>
          <a:xfrm>
            <a:off x="1407637" y="3322943"/>
            <a:ext cx="283980" cy="250205"/>
          </a:xfrm>
          <a:prstGeom prst="can">
            <a:avLst/>
          </a:prstGeom>
          <a:solidFill>
            <a:schemeClr val="tx1"/>
          </a:solidFill>
          <a:ln w="19050" cap="flat" cmpd="sng" algn="ctr">
            <a:solidFill>
              <a:srgbClr val="E3E3E3"/>
            </a:solidFill>
            <a:prstDash val="solid"/>
            <a:miter lim="800000"/>
          </a:ln>
          <a:effectLst/>
        </p:spPr>
        <p:txBody>
          <a:bodyPr rtlCol="0" anchor="ctr"/>
          <a:lstStyle/>
          <a:p>
            <a:pPr defTabSz="514135">
              <a:lnSpc>
                <a:spcPct val="90000"/>
              </a:lnSpc>
              <a:defRPr/>
            </a:pPr>
            <a:endParaRPr lang="en-US" sz="1012" kern="0" dirty="0">
              <a:latin typeface="Segoe UI Light" panose="020B0502040204020203" pitchFamily="34" charset="0"/>
            </a:endParaRPr>
          </a:p>
        </p:txBody>
      </p:sp>
      <p:sp>
        <p:nvSpPr>
          <p:cNvPr id="58" name="TextBox 57"/>
          <p:cNvSpPr txBox="1"/>
          <p:nvPr/>
        </p:nvSpPr>
        <p:spPr>
          <a:xfrm>
            <a:off x="1229846" y="3524692"/>
            <a:ext cx="793090" cy="237201"/>
          </a:xfrm>
          <a:prstGeom prst="rect">
            <a:avLst/>
          </a:prstGeom>
          <a:noFill/>
        </p:spPr>
        <p:txBody>
          <a:bodyPr wrap="non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772" dirty="0">
                <a:solidFill>
                  <a:schemeClr val="tx1"/>
                </a:solidFill>
              </a:rPr>
              <a:t>Dynamics</a:t>
            </a:r>
          </a:p>
        </p:txBody>
      </p:sp>
      <p:sp>
        <p:nvSpPr>
          <p:cNvPr id="59" name="Can 58"/>
          <p:cNvSpPr/>
          <p:nvPr/>
        </p:nvSpPr>
        <p:spPr>
          <a:xfrm>
            <a:off x="1405017" y="2872837"/>
            <a:ext cx="283980" cy="237915"/>
          </a:xfrm>
          <a:prstGeom prst="can">
            <a:avLst/>
          </a:prstGeom>
          <a:solidFill>
            <a:schemeClr val="tx1"/>
          </a:solidFill>
          <a:ln w="19050" cap="flat" cmpd="sng" algn="ctr">
            <a:solidFill>
              <a:srgbClr val="E3E3E3"/>
            </a:solidFill>
            <a:prstDash val="solid"/>
            <a:miter lim="800000"/>
          </a:ln>
          <a:effectLst/>
        </p:spPr>
        <p:txBody>
          <a:bodyPr rtlCol="0" anchor="ctr"/>
          <a:lstStyle/>
          <a:p>
            <a:pPr defTabSz="514135">
              <a:lnSpc>
                <a:spcPct val="90000"/>
              </a:lnSpc>
              <a:defRPr/>
            </a:pPr>
            <a:endParaRPr lang="en-US" sz="1012" kern="0" dirty="0">
              <a:latin typeface="Segoe UI Light" panose="020B0502040204020203" pitchFamily="34" charset="0"/>
            </a:endParaRPr>
          </a:p>
        </p:txBody>
      </p:sp>
      <p:sp>
        <p:nvSpPr>
          <p:cNvPr id="60" name="TextBox 59"/>
          <p:cNvSpPr txBox="1"/>
          <p:nvPr/>
        </p:nvSpPr>
        <p:spPr>
          <a:xfrm>
            <a:off x="1027858" y="3071829"/>
            <a:ext cx="1141943" cy="199285"/>
          </a:xfrm>
          <a:prstGeom prst="rect">
            <a:avLst/>
          </a:prstGeom>
          <a:noFill/>
        </p:spPr>
        <p:txBody>
          <a:bodyPr wrap="square"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1400" b="0"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latin typeface="Segoe UI" panose="020B0502040204020203" pitchFamily="34" charset="0"/>
                <a:cs typeface="Segoe UI" panose="020B0502040204020203" pitchFamily="34" charset="0"/>
              </a:defRPr>
            </a:lvl1pPr>
          </a:lstStyle>
          <a:p>
            <a:pPr algn="l">
              <a:lnSpc>
                <a:spcPct val="90000"/>
              </a:lnSpc>
            </a:pPr>
            <a:r>
              <a:rPr lang="en-US" sz="772" dirty="0">
                <a:solidFill>
                  <a:schemeClr val="tx1"/>
                </a:solidFill>
              </a:rPr>
              <a:t>Azure data services</a:t>
            </a:r>
          </a:p>
        </p:txBody>
      </p:sp>
      <p:sp>
        <p:nvSpPr>
          <p:cNvPr id="61" name="TextBox 60"/>
          <p:cNvSpPr txBox="1"/>
          <p:nvPr/>
        </p:nvSpPr>
        <p:spPr>
          <a:xfrm>
            <a:off x="1301197" y="2611094"/>
            <a:ext cx="1961295" cy="329131"/>
          </a:xfrm>
          <a:prstGeom prst="rect">
            <a:avLst/>
          </a:prstGeom>
          <a:noFill/>
        </p:spPr>
        <p:txBody>
          <a:bodyPr wrap="square" lIns="100848" tIns="80678" rIns="100848" bIns="80678"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200" dirty="0">
                <a:solidFill>
                  <a:schemeClr val="tx1"/>
                </a:solidFill>
              </a:rPr>
              <a:t>Microsoft cloud</a:t>
            </a:r>
          </a:p>
        </p:txBody>
      </p:sp>
      <p:sp>
        <p:nvSpPr>
          <p:cNvPr id="68" name="TextBox 67"/>
          <p:cNvSpPr txBox="1"/>
          <p:nvPr/>
        </p:nvSpPr>
        <p:spPr>
          <a:xfrm>
            <a:off x="1087299" y="3756882"/>
            <a:ext cx="1845941" cy="328703"/>
          </a:xfrm>
          <a:prstGeom prst="rect">
            <a:avLst/>
          </a:prstGeom>
          <a:noFill/>
        </p:spPr>
        <p:txBody>
          <a:bodyPr wrap="square" lIns="100848" tIns="80678" rIns="100848" bIns="80678"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a:r>
              <a:rPr lang="en-US" sz="1200" dirty="0">
                <a:solidFill>
                  <a:schemeClr val="tx1"/>
                </a:solidFill>
              </a:rPr>
              <a:t>Non-Microsoft cloud</a:t>
            </a:r>
          </a:p>
        </p:txBody>
      </p:sp>
      <p:sp>
        <p:nvSpPr>
          <p:cNvPr id="81" name="TextBox 80"/>
          <p:cNvSpPr txBox="1"/>
          <p:nvPr/>
        </p:nvSpPr>
        <p:spPr>
          <a:xfrm>
            <a:off x="10680080" y="1749418"/>
            <a:ext cx="1177888" cy="303516"/>
          </a:xfrm>
          <a:prstGeom prst="rect">
            <a:avLst/>
          </a:prstGeom>
          <a:noFill/>
        </p:spPr>
        <p:txBody>
          <a:bodyPr wrap="square" lIns="100848" tIns="80678" rIns="100848" bIns="50424"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200" dirty="0">
                <a:solidFill>
                  <a:schemeClr val="tx1"/>
                </a:solidFill>
              </a:rPr>
              <a:t>Web browser</a:t>
            </a: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719" y="2061266"/>
            <a:ext cx="1307781" cy="756745"/>
          </a:xfrm>
          <a:prstGeom prst="rect">
            <a:avLst/>
          </a:prstGeom>
          <a:ln>
            <a:solidFill>
              <a:schemeClr val="bg1">
                <a:lumMod val="50000"/>
              </a:schemeClr>
            </a:solidFill>
          </a:ln>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29210" y="2874399"/>
            <a:ext cx="1772157" cy="1119873"/>
          </a:xfrm>
          <a:prstGeom prst="rect">
            <a:avLst/>
          </a:prstGeom>
        </p:spPr>
      </p:pic>
      <p:sp>
        <p:nvSpPr>
          <p:cNvPr id="84" name="TextBox 83"/>
          <p:cNvSpPr txBox="1"/>
          <p:nvPr/>
        </p:nvSpPr>
        <p:spPr>
          <a:xfrm>
            <a:off x="10593015" y="2801761"/>
            <a:ext cx="1165900" cy="329131"/>
          </a:xfrm>
          <a:prstGeom prst="rect">
            <a:avLst/>
          </a:prstGeom>
          <a:noFill/>
        </p:spPr>
        <p:txBody>
          <a:bodyPr wrap="square" lIns="100848" tIns="80678" rIns="100848" bIns="80678"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r>
              <a:rPr lang="en-US" sz="1200" dirty="0">
                <a:solidFill>
                  <a:schemeClr val="tx1"/>
                </a:solidFill>
              </a:rPr>
              <a:t>Mobile apps</a:t>
            </a:r>
          </a:p>
        </p:txBody>
      </p:sp>
      <p:sp>
        <p:nvSpPr>
          <p:cNvPr id="86" name="Freeform 85"/>
          <p:cNvSpPr>
            <a:spLocks noChangeAspect="1" noEditPoints="1"/>
          </p:cNvSpPr>
          <p:nvPr/>
        </p:nvSpPr>
        <p:spPr bwMode="black">
          <a:xfrm>
            <a:off x="11384435" y="3099570"/>
            <a:ext cx="741177" cy="193057"/>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tx1"/>
          </a:solidFill>
          <a:ln>
            <a:noFill/>
          </a:ln>
        </p:spPr>
        <p:txBody>
          <a:bodyPr vert="horz" wrap="square" lIns="48461" tIns="24230" rIns="48461" bIns="24230" numCol="1" anchor="t" anchorCtr="0" compatLnSpc="1">
            <a:prstTxWarp prst="textNoShape">
              <a:avLst/>
            </a:prstTxWarp>
          </a:bodyPr>
          <a:lstStyle/>
          <a:p>
            <a:pPr defTabSz="494250">
              <a:lnSpc>
                <a:spcPct val="90000"/>
              </a:lnSpc>
              <a:defRPr/>
            </a:pPr>
            <a:endParaRPr lang="en-US" sz="954" kern="0" dirty="0"/>
          </a:p>
        </p:txBody>
      </p:sp>
      <p:sp>
        <p:nvSpPr>
          <p:cNvPr id="87" name="Freeform 11"/>
          <p:cNvSpPr>
            <a:spLocks noEditPoints="1"/>
          </p:cNvSpPr>
          <p:nvPr/>
        </p:nvSpPr>
        <p:spPr bwMode="black">
          <a:xfrm>
            <a:off x="11884509" y="3285699"/>
            <a:ext cx="172342" cy="24774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tx1"/>
          </a:solidFill>
          <a:ln>
            <a:noFill/>
          </a:ln>
        </p:spPr>
        <p:txBody>
          <a:bodyPr vert="horz" wrap="square" lIns="48461" tIns="24230" rIns="48461" bIns="24230" numCol="1" anchor="t" anchorCtr="0" compatLnSpc="1">
            <a:prstTxWarp prst="textNoShape">
              <a:avLst/>
            </a:prstTxWarp>
          </a:bodyPr>
          <a:lstStyle/>
          <a:p>
            <a:pPr defTabSz="494250">
              <a:lnSpc>
                <a:spcPct val="90000"/>
              </a:lnSpc>
              <a:defRPr/>
            </a:pPr>
            <a:endParaRPr lang="en-US" sz="954" kern="0" dirty="0"/>
          </a:p>
        </p:txBody>
      </p:sp>
      <p:sp>
        <p:nvSpPr>
          <p:cNvPr id="88" name="Freeform 15"/>
          <p:cNvSpPr>
            <a:spLocks noEditPoints="1"/>
          </p:cNvSpPr>
          <p:nvPr/>
        </p:nvSpPr>
        <p:spPr bwMode="black">
          <a:xfrm>
            <a:off x="11827908" y="3575208"/>
            <a:ext cx="297934" cy="49375"/>
          </a:xfrm>
          <a:custGeom>
            <a:avLst/>
            <a:gdLst>
              <a:gd name="T0" fmla="*/ 125 w 1047"/>
              <a:gd name="T1" fmla="*/ 35 h 146"/>
              <a:gd name="T2" fmla="*/ 32 w 1047"/>
              <a:gd name="T3" fmla="*/ 75 h 146"/>
              <a:gd name="T4" fmla="*/ 100 w 1047"/>
              <a:gd name="T5" fmla="*/ 115 h 146"/>
              <a:gd name="T6" fmla="*/ 76 w 1047"/>
              <a:gd name="T7" fmla="*/ 146 h 146"/>
              <a:gd name="T8" fmla="*/ 76 w 1047"/>
              <a:gd name="T9" fmla="*/ 5 h 146"/>
              <a:gd name="T10" fmla="*/ 155 w 1047"/>
              <a:gd name="T11" fmla="*/ 146 h 146"/>
              <a:gd name="T12" fmla="*/ 256 w 1047"/>
              <a:gd name="T13" fmla="*/ 0 h 146"/>
              <a:gd name="T14" fmla="*/ 182 w 1047"/>
              <a:gd name="T15" fmla="*/ 146 h 146"/>
              <a:gd name="T16" fmla="*/ 212 w 1047"/>
              <a:gd name="T17" fmla="*/ 68 h 146"/>
              <a:gd name="T18" fmla="*/ 298 w 1047"/>
              <a:gd name="T19" fmla="*/ 68 h 146"/>
              <a:gd name="T20" fmla="*/ 329 w 1047"/>
              <a:gd name="T21" fmla="*/ 146 h 146"/>
              <a:gd name="T22" fmla="*/ 256 w 1047"/>
              <a:gd name="T23" fmla="*/ 0 h 146"/>
              <a:gd name="T24" fmla="*/ 426 w 1047"/>
              <a:gd name="T25" fmla="*/ 5 h 146"/>
              <a:gd name="T26" fmla="*/ 359 w 1047"/>
              <a:gd name="T27" fmla="*/ 35 h 146"/>
              <a:gd name="T28" fmla="*/ 464 w 1047"/>
              <a:gd name="T29" fmla="*/ 74 h 146"/>
              <a:gd name="T30" fmla="*/ 359 w 1047"/>
              <a:gd name="T31" fmla="*/ 115 h 146"/>
              <a:gd name="T32" fmla="*/ 426 w 1047"/>
              <a:gd name="T33" fmla="*/ 145 h 146"/>
              <a:gd name="T34" fmla="*/ 1047 w 1047"/>
              <a:gd name="T35" fmla="*/ 74 h 146"/>
              <a:gd name="T36" fmla="*/ 913 w 1047"/>
              <a:gd name="T37" fmla="*/ 5 h 146"/>
              <a:gd name="T38" fmla="*/ 982 w 1047"/>
              <a:gd name="T39" fmla="*/ 35 h 146"/>
              <a:gd name="T40" fmla="*/ 981 w 1047"/>
              <a:gd name="T41" fmla="*/ 115 h 146"/>
              <a:gd name="T42" fmla="*/ 913 w 1047"/>
              <a:gd name="T43" fmla="*/ 145 h 146"/>
              <a:gd name="T44" fmla="*/ 1047 w 1047"/>
              <a:gd name="T45" fmla="*/ 74 h 146"/>
              <a:gd name="T46" fmla="*/ 652 w 1047"/>
              <a:gd name="T47" fmla="*/ 56 h 146"/>
              <a:gd name="T48" fmla="*/ 524 w 1047"/>
              <a:gd name="T49" fmla="*/ 5 h 146"/>
              <a:gd name="T50" fmla="*/ 592 w 1047"/>
              <a:gd name="T51" fmla="*/ 35 h 146"/>
              <a:gd name="T52" fmla="*/ 593 w 1047"/>
              <a:gd name="T53" fmla="*/ 77 h 146"/>
              <a:gd name="T54" fmla="*/ 524 w 1047"/>
              <a:gd name="T55" fmla="*/ 105 h 146"/>
              <a:gd name="T56" fmla="*/ 593 w 1047"/>
              <a:gd name="T57" fmla="*/ 105 h 146"/>
              <a:gd name="T58" fmla="*/ 616 w 1047"/>
              <a:gd name="T59" fmla="*/ 144 h 146"/>
              <a:gd name="T60" fmla="*/ 645 w 1047"/>
              <a:gd name="T61" fmla="*/ 146 h 146"/>
              <a:gd name="T62" fmla="*/ 749 w 1047"/>
              <a:gd name="T63" fmla="*/ 1 h 146"/>
              <a:gd name="T64" fmla="*/ 749 w 1047"/>
              <a:gd name="T65" fmla="*/ 146 h 146"/>
              <a:gd name="T66" fmla="*/ 749 w 1047"/>
              <a:gd name="T67" fmla="*/ 1 h 146"/>
              <a:gd name="T68" fmla="*/ 790 w 1047"/>
              <a:gd name="T69" fmla="*/ 73 h 146"/>
              <a:gd name="T70" fmla="*/ 707 w 1047"/>
              <a:gd name="T71" fmla="*/ 73 h 146"/>
              <a:gd name="T72" fmla="*/ 852 w 1047"/>
              <a:gd name="T73" fmla="*/ 146 h 146"/>
              <a:gd name="T74" fmla="*/ 883 w 1047"/>
              <a:gd name="T75" fmla="*/ 5 h 146"/>
              <a:gd name="T76" fmla="*/ 852 w 1047"/>
              <a:gd name="T7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7" h="146">
                <a:moveTo>
                  <a:pt x="125" y="146"/>
                </a:moveTo>
                <a:cubicBezTo>
                  <a:pt x="125" y="35"/>
                  <a:pt x="125" y="35"/>
                  <a:pt x="125" y="35"/>
                </a:cubicBezTo>
                <a:cubicBezTo>
                  <a:pt x="75" y="35"/>
                  <a:pt x="75" y="35"/>
                  <a:pt x="75" y="35"/>
                </a:cubicBezTo>
                <a:cubicBezTo>
                  <a:pt x="51" y="35"/>
                  <a:pt x="32" y="53"/>
                  <a:pt x="32" y="75"/>
                </a:cubicBezTo>
                <a:cubicBezTo>
                  <a:pt x="32" y="98"/>
                  <a:pt x="52" y="115"/>
                  <a:pt x="76" y="115"/>
                </a:cubicBezTo>
                <a:cubicBezTo>
                  <a:pt x="100" y="115"/>
                  <a:pt x="100" y="115"/>
                  <a:pt x="100" y="115"/>
                </a:cubicBezTo>
                <a:cubicBezTo>
                  <a:pt x="100" y="146"/>
                  <a:pt x="100" y="146"/>
                  <a:pt x="100" y="146"/>
                </a:cubicBezTo>
                <a:cubicBezTo>
                  <a:pt x="76" y="146"/>
                  <a:pt x="76" y="146"/>
                  <a:pt x="76" y="146"/>
                </a:cubicBezTo>
                <a:cubicBezTo>
                  <a:pt x="34" y="146"/>
                  <a:pt x="0" y="114"/>
                  <a:pt x="0" y="75"/>
                </a:cubicBezTo>
                <a:cubicBezTo>
                  <a:pt x="0" y="36"/>
                  <a:pt x="34" y="5"/>
                  <a:pt x="76" y="5"/>
                </a:cubicBezTo>
                <a:cubicBezTo>
                  <a:pt x="155" y="5"/>
                  <a:pt x="155" y="5"/>
                  <a:pt x="155" y="5"/>
                </a:cubicBezTo>
                <a:cubicBezTo>
                  <a:pt x="155" y="146"/>
                  <a:pt x="155" y="146"/>
                  <a:pt x="155" y="146"/>
                </a:cubicBezTo>
                <a:lnTo>
                  <a:pt x="125" y="146"/>
                </a:lnTo>
                <a:close/>
                <a:moveTo>
                  <a:pt x="256" y="0"/>
                </a:moveTo>
                <a:cubicBezTo>
                  <a:pt x="215" y="0"/>
                  <a:pt x="182" y="27"/>
                  <a:pt x="182" y="69"/>
                </a:cubicBezTo>
                <a:cubicBezTo>
                  <a:pt x="182" y="146"/>
                  <a:pt x="182" y="146"/>
                  <a:pt x="182" y="146"/>
                </a:cubicBezTo>
                <a:cubicBezTo>
                  <a:pt x="212" y="146"/>
                  <a:pt x="212" y="146"/>
                  <a:pt x="212" y="146"/>
                </a:cubicBezTo>
                <a:cubicBezTo>
                  <a:pt x="212" y="68"/>
                  <a:pt x="212" y="68"/>
                  <a:pt x="212" y="68"/>
                </a:cubicBezTo>
                <a:cubicBezTo>
                  <a:pt x="212" y="41"/>
                  <a:pt x="235" y="25"/>
                  <a:pt x="256" y="25"/>
                </a:cubicBezTo>
                <a:cubicBezTo>
                  <a:pt x="276" y="25"/>
                  <a:pt x="298" y="41"/>
                  <a:pt x="298" y="68"/>
                </a:cubicBezTo>
                <a:cubicBezTo>
                  <a:pt x="298" y="146"/>
                  <a:pt x="298" y="146"/>
                  <a:pt x="298" y="146"/>
                </a:cubicBezTo>
                <a:cubicBezTo>
                  <a:pt x="329" y="146"/>
                  <a:pt x="329" y="146"/>
                  <a:pt x="329" y="146"/>
                </a:cubicBezTo>
                <a:cubicBezTo>
                  <a:pt x="329" y="69"/>
                  <a:pt x="329" y="69"/>
                  <a:pt x="329" y="69"/>
                </a:cubicBezTo>
                <a:cubicBezTo>
                  <a:pt x="329" y="27"/>
                  <a:pt x="296" y="0"/>
                  <a:pt x="256" y="0"/>
                </a:cubicBezTo>
                <a:close/>
                <a:moveTo>
                  <a:pt x="493" y="74"/>
                </a:moveTo>
                <a:cubicBezTo>
                  <a:pt x="493" y="34"/>
                  <a:pt x="466" y="5"/>
                  <a:pt x="426" y="5"/>
                </a:cubicBezTo>
                <a:cubicBezTo>
                  <a:pt x="359" y="5"/>
                  <a:pt x="359" y="5"/>
                  <a:pt x="359" y="5"/>
                </a:cubicBezTo>
                <a:cubicBezTo>
                  <a:pt x="359" y="35"/>
                  <a:pt x="359" y="35"/>
                  <a:pt x="359" y="35"/>
                </a:cubicBezTo>
                <a:cubicBezTo>
                  <a:pt x="428" y="35"/>
                  <a:pt x="428" y="35"/>
                  <a:pt x="428" y="35"/>
                </a:cubicBezTo>
                <a:cubicBezTo>
                  <a:pt x="454" y="35"/>
                  <a:pt x="464" y="54"/>
                  <a:pt x="464" y="74"/>
                </a:cubicBezTo>
                <a:cubicBezTo>
                  <a:pt x="464" y="94"/>
                  <a:pt x="453" y="115"/>
                  <a:pt x="427" y="115"/>
                </a:cubicBezTo>
                <a:cubicBezTo>
                  <a:pt x="359" y="115"/>
                  <a:pt x="359" y="115"/>
                  <a:pt x="359" y="115"/>
                </a:cubicBezTo>
                <a:cubicBezTo>
                  <a:pt x="359" y="145"/>
                  <a:pt x="359" y="145"/>
                  <a:pt x="359" y="145"/>
                </a:cubicBezTo>
                <a:cubicBezTo>
                  <a:pt x="426" y="145"/>
                  <a:pt x="426" y="145"/>
                  <a:pt x="426" y="145"/>
                </a:cubicBezTo>
                <a:cubicBezTo>
                  <a:pt x="466" y="145"/>
                  <a:pt x="493" y="115"/>
                  <a:pt x="493" y="74"/>
                </a:cubicBezTo>
                <a:close/>
                <a:moveTo>
                  <a:pt x="1047" y="74"/>
                </a:moveTo>
                <a:cubicBezTo>
                  <a:pt x="1047" y="34"/>
                  <a:pt x="1021" y="5"/>
                  <a:pt x="980" y="5"/>
                </a:cubicBezTo>
                <a:cubicBezTo>
                  <a:pt x="913" y="5"/>
                  <a:pt x="913" y="5"/>
                  <a:pt x="913" y="5"/>
                </a:cubicBezTo>
                <a:cubicBezTo>
                  <a:pt x="913" y="35"/>
                  <a:pt x="913" y="35"/>
                  <a:pt x="913" y="35"/>
                </a:cubicBezTo>
                <a:cubicBezTo>
                  <a:pt x="982" y="35"/>
                  <a:pt x="982" y="35"/>
                  <a:pt x="982" y="35"/>
                </a:cubicBezTo>
                <a:cubicBezTo>
                  <a:pt x="1008" y="35"/>
                  <a:pt x="1019" y="54"/>
                  <a:pt x="1019" y="74"/>
                </a:cubicBezTo>
                <a:cubicBezTo>
                  <a:pt x="1019" y="94"/>
                  <a:pt x="1008" y="115"/>
                  <a:pt x="981" y="115"/>
                </a:cubicBezTo>
                <a:cubicBezTo>
                  <a:pt x="913" y="115"/>
                  <a:pt x="913" y="115"/>
                  <a:pt x="913" y="115"/>
                </a:cubicBezTo>
                <a:cubicBezTo>
                  <a:pt x="913" y="145"/>
                  <a:pt x="913" y="145"/>
                  <a:pt x="913" y="145"/>
                </a:cubicBezTo>
                <a:cubicBezTo>
                  <a:pt x="980" y="145"/>
                  <a:pt x="980" y="145"/>
                  <a:pt x="980" y="145"/>
                </a:cubicBezTo>
                <a:cubicBezTo>
                  <a:pt x="1020" y="145"/>
                  <a:pt x="1047" y="115"/>
                  <a:pt x="1047" y="74"/>
                </a:cubicBezTo>
                <a:close/>
                <a:moveTo>
                  <a:pt x="632" y="98"/>
                </a:moveTo>
                <a:cubicBezTo>
                  <a:pt x="645" y="91"/>
                  <a:pt x="652" y="78"/>
                  <a:pt x="652" y="56"/>
                </a:cubicBezTo>
                <a:cubicBezTo>
                  <a:pt x="652" y="17"/>
                  <a:pt x="631" y="5"/>
                  <a:pt x="590" y="5"/>
                </a:cubicBezTo>
                <a:cubicBezTo>
                  <a:pt x="524" y="5"/>
                  <a:pt x="524" y="5"/>
                  <a:pt x="524" y="5"/>
                </a:cubicBezTo>
                <a:cubicBezTo>
                  <a:pt x="524" y="35"/>
                  <a:pt x="524" y="35"/>
                  <a:pt x="524" y="35"/>
                </a:cubicBezTo>
                <a:cubicBezTo>
                  <a:pt x="592" y="35"/>
                  <a:pt x="592" y="35"/>
                  <a:pt x="592" y="35"/>
                </a:cubicBezTo>
                <a:cubicBezTo>
                  <a:pt x="618" y="35"/>
                  <a:pt x="623" y="44"/>
                  <a:pt x="623" y="55"/>
                </a:cubicBezTo>
                <a:cubicBezTo>
                  <a:pt x="623" y="67"/>
                  <a:pt x="619" y="77"/>
                  <a:pt x="593" y="77"/>
                </a:cubicBezTo>
                <a:cubicBezTo>
                  <a:pt x="524" y="77"/>
                  <a:pt x="524" y="77"/>
                  <a:pt x="524" y="77"/>
                </a:cubicBezTo>
                <a:cubicBezTo>
                  <a:pt x="524" y="105"/>
                  <a:pt x="524" y="105"/>
                  <a:pt x="524" y="105"/>
                </a:cubicBezTo>
                <a:cubicBezTo>
                  <a:pt x="591" y="105"/>
                  <a:pt x="591" y="105"/>
                  <a:pt x="591" y="105"/>
                </a:cubicBezTo>
                <a:cubicBezTo>
                  <a:pt x="592" y="105"/>
                  <a:pt x="593" y="105"/>
                  <a:pt x="593" y="105"/>
                </a:cubicBezTo>
                <a:cubicBezTo>
                  <a:pt x="607" y="107"/>
                  <a:pt x="617" y="118"/>
                  <a:pt x="617" y="132"/>
                </a:cubicBezTo>
                <a:cubicBezTo>
                  <a:pt x="617" y="136"/>
                  <a:pt x="618" y="140"/>
                  <a:pt x="616" y="144"/>
                </a:cubicBezTo>
                <a:cubicBezTo>
                  <a:pt x="616" y="145"/>
                  <a:pt x="618" y="145"/>
                  <a:pt x="618" y="146"/>
                </a:cubicBezTo>
                <a:cubicBezTo>
                  <a:pt x="645" y="146"/>
                  <a:pt x="645" y="146"/>
                  <a:pt x="645" y="146"/>
                </a:cubicBezTo>
                <a:cubicBezTo>
                  <a:pt x="645" y="146"/>
                  <a:pt x="650" y="116"/>
                  <a:pt x="632" y="98"/>
                </a:cubicBezTo>
                <a:close/>
                <a:moveTo>
                  <a:pt x="749" y="1"/>
                </a:moveTo>
                <a:cubicBezTo>
                  <a:pt x="787" y="1"/>
                  <a:pt x="818" y="33"/>
                  <a:pt x="818" y="73"/>
                </a:cubicBezTo>
                <a:cubicBezTo>
                  <a:pt x="818" y="113"/>
                  <a:pt x="787" y="146"/>
                  <a:pt x="749" y="146"/>
                </a:cubicBezTo>
                <a:cubicBezTo>
                  <a:pt x="710" y="146"/>
                  <a:pt x="679" y="113"/>
                  <a:pt x="679" y="73"/>
                </a:cubicBezTo>
                <a:cubicBezTo>
                  <a:pt x="679" y="33"/>
                  <a:pt x="710" y="1"/>
                  <a:pt x="749" y="1"/>
                </a:cubicBezTo>
                <a:close/>
                <a:moveTo>
                  <a:pt x="749" y="117"/>
                </a:moveTo>
                <a:cubicBezTo>
                  <a:pt x="772" y="117"/>
                  <a:pt x="790" y="97"/>
                  <a:pt x="790" y="73"/>
                </a:cubicBezTo>
                <a:cubicBezTo>
                  <a:pt x="790" y="49"/>
                  <a:pt x="772" y="30"/>
                  <a:pt x="749" y="30"/>
                </a:cubicBezTo>
                <a:cubicBezTo>
                  <a:pt x="726" y="30"/>
                  <a:pt x="707" y="49"/>
                  <a:pt x="707" y="73"/>
                </a:cubicBezTo>
                <a:cubicBezTo>
                  <a:pt x="707" y="97"/>
                  <a:pt x="726" y="117"/>
                  <a:pt x="749" y="117"/>
                </a:cubicBezTo>
                <a:close/>
                <a:moveTo>
                  <a:pt x="852" y="146"/>
                </a:moveTo>
                <a:cubicBezTo>
                  <a:pt x="883" y="146"/>
                  <a:pt x="883" y="146"/>
                  <a:pt x="883" y="146"/>
                </a:cubicBezTo>
                <a:cubicBezTo>
                  <a:pt x="883" y="5"/>
                  <a:pt x="883" y="5"/>
                  <a:pt x="883" y="5"/>
                </a:cubicBezTo>
                <a:cubicBezTo>
                  <a:pt x="852" y="5"/>
                  <a:pt x="852" y="5"/>
                  <a:pt x="852" y="5"/>
                </a:cubicBezTo>
                <a:lnTo>
                  <a:pt x="852" y="146"/>
                </a:lnTo>
                <a:close/>
              </a:path>
            </a:pathLst>
          </a:custGeom>
          <a:solidFill>
            <a:schemeClr val="tx1"/>
          </a:solidFill>
          <a:ln>
            <a:noFill/>
          </a:ln>
        </p:spPr>
        <p:txBody>
          <a:bodyPr vert="horz" wrap="square" lIns="48461" tIns="24230" rIns="48461" bIns="24230" numCol="1" anchor="t" anchorCtr="0" compatLnSpc="1">
            <a:prstTxWarp prst="textNoShape">
              <a:avLst/>
            </a:prstTxWarp>
          </a:bodyPr>
          <a:lstStyle/>
          <a:p>
            <a:pPr defTabSz="494250">
              <a:lnSpc>
                <a:spcPct val="90000"/>
              </a:lnSpc>
              <a:defRPr/>
            </a:pPr>
            <a:endParaRPr lang="en-US" sz="954" kern="0" dirty="0"/>
          </a:p>
        </p:txBody>
      </p:sp>
      <p:sp>
        <p:nvSpPr>
          <p:cNvPr id="89" name="Freeform 88"/>
          <p:cNvSpPr>
            <a:spLocks/>
          </p:cNvSpPr>
          <p:nvPr/>
        </p:nvSpPr>
        <p:spPr bwMode="black">
          <a:xfrm>
            <a:off x="11477960" y="3409099"/>
            <a:ext cx="175842" cy="183719"/>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tx1"/>
          </a:solidFill>
          <a:ln>
            <a:noFill/>
          </a:ln>
          <a:extLst/>
        </p:spPr>
        <p:txBody>
          <a:bodyPr vert="horz" wrap="square" lIns="48461" tIns="24230" rIns="48461" bIns="24230" numCol="1" anchor="t" anchorCtr="0" compatLnSpc="1">
            <a:prstTxWarp prst="textNoShape">
              <a:avLst/>
            </a:prstTxWarp>
          </a:bodyPr>
          <a:lstStyle/>
          <a:p>
            <a:pPr defTabSz="494250">
              <a:lnSpc>
                <a:spcPct val="90000"/>
              </a:lnSpc>
              <a:defRPr/>
            </a:pPr>
            <a:endParaRPr lang="en-US" sz="954" kern="0" dirty="0"/>
          </a:p>
        </p:txBody>
      </p:sp>
      <p:sp>
        <p:nvSpPr>
          <p:cNvPr id="90" name="TextBox 89"/>
          <p:cNvSpPr txBox="1"/>
          <p:nvPr/>
        </p:nvSpPr>
        <p:spPr>
          <a:xfrm>
            <a:off x="11571773" y="3431132"/>
            <a:ext cx="286195" cy="137527"/>
          </a:xfrm>
          <a:prstGeom prst="rect">
            <a:avLst/>
          </a:prstGeom>
          <a:noFill/>
        </p:spPr>
        <p:txBody>
          <a:bodyPr wrap="square" lIns="0" tIns="0" rIns="0" bIns="0" rtlCol="0">
            <a:spAutoFit/>
          </a:bodyPr>
          <a:lstStyle/>
          <a:p>
            <a:pPr algn="ctr" defTabSz="494250">
              <a:lnSpc>
                <a:spcPct val="90000"/>
              </a:lnSpc>
              <a:spcAft>
                <a:spcPts val="318"/>
              </a:spcAft>
              <a:defRPr/>
            </a:pPr>
            <a:r>
              <a:rPr lang="en-US" sz="662" kern="0" dirty="0"/>
              <a:t>iOS</a:t>
            </a:r>
          </a:p>
        </p:txBody>
      </p:sp>
      <p:cxnSp>
        <p:nvCxnSpPr>
          <p:cNvPr id="91" name="Straight Connector 90"/>
          <p:cNvCxnSpPr/>
          <p:nvPr/>
        </p:nvCxnSpPr>
        <p:spPr>
          <a:xfrm flipV="1">
            <a:off x="10265201" y="2268257"/>
            <a:ext cx="368518" cy="184278"/>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201471" y="2861112"/>
            <a:ext cx="264646" cy="232983"/>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 idx="3"/>
          </p:cNvCxnSpPr>
          <p:nvPr/>
        </p:nvCxnSpPr>
        <p:spPr>
          <a:xfrm flipV="1">
            <a:off x="7528030" y="2611094"/>
            <a:ext cx="281473" cy="7981"/>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886561" y="1239222"/>
            <a:ext cx="2173315" cy="356831"/>
          </a:xfrm>
          <a:prstGeom prst="rect">
            <a:avLst/>
          </a:prstGeom>
          <a:noFill/>
          <a:ln>
            <a:solidFill>
              <a:schemeClr val="accent1">
                <a:tint val="60000"/>
              </a:schemeClr>
            </a:solidFill>
          </a:ln>
        </p:spPr>
        <p:txBody>
          <a:bodyPr wrap="square" lIns="100848" tIns="80678" rIns="100848" bIns="80678"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457200"/>
            <a:r>
              <a:rPr lang="en-US" sz="1400" b="0" kern="1200" dirty="0">
                <a:solidFill>
                  <a:schemeClr val="tx1"/>
                </a:solidFill>
                <a:latin typeface="Segoe UI Light" panose="020B0502040204020203" pitchFamily="34" charset="0"/>
                <a:cs typeface="Segoe UI Light" panose="020B0502040204020203" pitchFamily="34" charset="0"/>
              </a:rPr>
              <a:t>Sorgenti dati</a:t>
            </a:r>
          </a:p>
        </p:txBody>
      </p:sp>
      <p:cxnSp>
        <p:nvCxnSpPr>
          <p:cNvPr id="118" name="Straight Connector 117"/>
          <p:cNvCxnSpPr/>
          <p:nvPr/>
        </p:nvCxnSpPr>
        <p:spPr>
          <a:xfrm flipV="1">
            <a:off x="2880010" y="2611147"/>
            <a:ext cx="572470" cy="533487"/>
          </a:xfrm>
          <a:prstGeom prst="line">
            <a:avLst/>
          </a:prstGeom>
          <a:ln w="44450">
            <a:prstDash val="solid"/>
          </a:ln>
        </p:spPr>
        <p:style>
          <a:lnRef idx="2">
            <a:schemeClr val="accent1"/>
          </a:lnRef>
          <a:fillRef idx="0">
            <a:schemeClr val="accent1"/>
          </a:fillRef>
          <a:effectRef idx="1">
            <a:schemeClr val="accent1"/>
          </a:effectRef>
          <a:fontRef idx="minor">
            <a:schemeClr val="tx1"/>
          </a:fontRef>
        </p:style>
      </p:cxnSp>
      <p:sp>
        <p:nvSpPr>
          <p:cNvPr id="62" name="Right Brace 61"/>
          <p:cNvSpPr/>
          <p:nvPr/>
        </p:nvSpPr>
        <p:spPr>
          <a:xfrm rot="16200000">
            <a:off x="8818273" y="572917"/>
            <a:ext cx="180668" cy="206027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63" name="Right Brace 62"/>
          <p:cNvSpPr/>
          <p:nvPr/>
        </p:nvSpPr>
        <p:spPr>
          <a:xfrm rot="16200000">
            <a:off x="11094810" y="982249"/>
            <a:ext cx="182849" cy="14402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64" name="Rectangle 63"/>
          <p:cNvSpPr/>
          <p:nvPr/>
        </p:nvSpPr>
        <p:spPr>
          <a:xfrm>
            <a:off x="8633719" y="1242810"/>
            <a:ext cx="530851" cy="30777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Web</a:t>
            </a:r>
            <a:endParaRPr lang="it-IT" sz="1400" dirty="0"/>
          </a:p>
        </p:txBody>
      </p:sp>
      <p:sp>
        <p:nvSpPr>
          <p:cNvPr id="65" name="Rectangle 64"/>
          <p:cNvSpPr/>
          <p:nvPr/>
        </p:nvSpPr>
        <p:spPr>
          <a:xfrm>
            <a:off x="10813931" y="1309051"/>
            <a:ext cx="700833" cy="307777"/>
          </a:xfrm>
          <a:prstGeom prst="rect">
            <a:avLst/>
          </a:prstGeom>
        </p:spPr>
        <p:txBody>
          <a:bodyPr wrap="none">
            <a:spAutoFit/>
          </a:bodyPr>
          <a:lstStyle/>
          <a:p>
            <a:r>
              <a:rPr lang="it-IT" sz="1400" dirty="0">
                <a:latin typeface="Segoe UI Light" panose="020B0502040204020203" pitchFamily="34" charset="0"/>
                <a:cs typeface="Segoe UI Light" panose="020B0502040204020203" pitchFamily="34" charset="0"/>
              </a:rPr>
              <a:t>Mobile</a:t>
            </a:r>
            <a:endParaRPr lang="it-IT" sz="1400" dirty="0"/>
          </a:p>
        </p:txBody>
      </p:sp>
    </p:spTree>
    <p:extLst>
      <p:ext uri="{BB962C8B-B14F-4D97-AF65-F5344CB8AC3E}">
        <p14:creationId xmlns:p14="http://schemas.microsoft.com/office/powerpoint/2010/main" val="364814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10" presetClass="entr" presetSubtype="0"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Effect transition="in" filter="fade">
                                      <p:cBhvr>
                                        <p:cTn id="85" dur="500"/>
                                        <p:tgtEl>
                                          <p:spTgt spid="98"/>
                                        </p:tgtEl>
                                      </p:cBhvr>
                                    </p:animEffect>
                                  </p:childTnLst>
                                </p:cTn>
                              </p:par>
                              <p:par>
                                <p:cTn id="86" presetID="10" presetClass="entr" presetSubtype="0" fill="hold"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par>
                                <p:cTn id="92" presetID="10" presetClass="entr" presetSubtype="0" fill="hold" nodeType="with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fade">
                                      <p:cBhvr>
                                        <p:cTn id="100" dur="500"/>
                                        <p:tgtEl>
                                          <p:spTgt spid="9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500"/>
                                        <p:tgtEl>
                                          <p:spTgt spid="8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500"/>
                                        <p:tgtEl>
                                          <p:spTgt spid="8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fade">
                                      <p:cBhvr>
                                        <p:cTn id="115" dur="500"/>
                                        <p:tgtEl>
                                          <p:spTgt spid="8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500"/>
                                        <p:tgtEl>
                                          <p:spTgt spid="6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9" grpId="0"/>
      <p:bldP spid="21" grpId="0"/>
      <p:bldP spid="22" grpId="0"/>
      <p:bldP spid="23" grpId="0"/>
      <p:bldP spid="24" grpId="0"/>
      <p:bldP spid="30" grpId="0" animBg="1"/>
      <p:bldP spid="31" grpId="0" animBg="1"/>
      <p:bldP spid="32" grpId="0"/>
      <p:bldP spid="49" grpId="0" animBg="1"/>
      <p:bldP spid="54" grpId="0" animBg="1"/>
      <p:bldP spid="81" grpId="0"/>
      <p:bldP spid="84" grpId="0"/>
      <p:bldP spid="86" grpId="0" animBg="1"/>
      <p:bldP spid="87" grpId="0" animBg="1"/>
      <p:bldP spid="88" grpId="0" animBg="1"/>
      <p:bldP spid="89" grpId="0" animBg="1"/>
      <p:bldP spid="90" grpId="0"/>
      <p:bldP spid="62" grpId="0" animBg="1"/>
      <p:bldP spid="63" grpId="0" animBg="1"/>
      <p:bldP spid="6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it-IT"/>
              <a:t>Perchè Power Query?</a:t>
            </a:r>
            <a:endParaRPr lang="it-IT" dirty="0"/>
          </a:p>
        </p:txBody>
      </p:sp>
      <p:sp>
        <p:nvSpPr>
          <p:cNvPr id="7" name="Content Placeholder 2"/>
          <p:cNvSpPr>
            <a:spLocks noGrp="1"/>
          </p:cNvSpPr>
          <p:nvPr>
            <p:ph idx="1"/>
          </p:nvPr>
        </p:nvSpPr>
        <p:spPr>
          <a:xfrm>
            <a:off x="838199" y="1483952"/>
            <a:ext cx="8059995" cy="4321536"/>
          </a:xfrm>
        </p:spPr>
        <p:txBody>
          <a:bodyPr/>
          <a:lstStyle/>
          <a:p>
            <a:pPr marL="0" indent="0">
              <a:buNone/>
            </a:pPr>
            <a:r>
              <a:rPr lang="en-US" sz="5400" dirty="0">
                <a:solidFill>
                  <a:schemeClr val="tx1"/>
                </a:solidFill>
                <a:latin typeface="Brush Script MT" panose="03060802040406070304" pitchFamily="66" charset="0"/>
              </a:rPr>
              <a:t>“Empowering every person and every organization on the planet to achieve more.”</a:t>
            </a:r>
          </a:p>
        </p:txBody>
      </p:sp>
      <p:sp>
        <p:nvSpPr>
          <p:cNvPr id="2" name="AutoShape 2" descr="Risultati immagini per satya nadella"/>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Risultati immagini per satya nadel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6" y="1685925"/>
            <a:ext cx="3287956" cy="218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3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a:t>Che cosa è Power Query?</a:t>
            </a:r>
            <a:endParaRPr lang="en-US" dirty="0"/>
          </a:p>
        </p:txBody>
      </p:sp>
      <p:sp>
        <p:nvSpPr>
          <p:cNvPr id="7" name="Content Placeholder 2"/>
          <p:cNvSpPr>
            <a:spLocks noGrp="1"/>
          </p:cNvSpPr>
          <p:nvPr>
            <p:ph idx="1"/>
          </p:nvPr>
        </p:nvSpPr>
        <p:spPr>
          <a:xfrm>
            <a:off x="689009" y="1350500"/>
            <a:ext cx="11502991" cy="4321536"/>
          </a:xfrm>
        </p:spPr>
        <p:txBody>
          <a:bodyPr>
            <a:normAutofit/>
          </a:bodyPr>
          <a:lstStyle/>
          <a:p>
            <a:r>
              <a:rPr lang="en-US" dirty="0" err="1"/>
              <a:t>Trovare,combinare</a:t>
            </a:r>
            <a:r>
              <a:rPr lang="en-US" dirty="0"/>
              <a:t> e rimodellare Big Data, small </a:t>
            </a:r>
            <a:r>
              <a:rPr lang="en-US" dirty="0" err="1"/>
              <a:t>data,e</a:t>
            </a:r>
            <a:r>
              <a:rPr lang="en-US" dirty="0"/>
              <a:t> qualsiasi dato</a:t>
            </a:r>
          </a:p>
          <a:p>
            <a:pPr lvl="1"/>
            <a:r>
              <a:rPr lang="en-US" dirty="0"/>
              <a:t>Identificare e importare dati esterni</a:t>
            </a:r>
          </a:p>
          <a:p>
            <a:pPr lvl="1"/>
            <a:r>
              <a:rPr lang="en-US" dirty="0"/>
              <a:t>Trovare dati rilevanti usando strumenti di ricerca</a:t>
            </a:r>
          </a:p>
          <a:p>
            <a:pPr lvl="1"/>
            <a:r>
              <a:rPr lang="en-US" dirty="0"/>
              <a:t>Combinare e trasformare più sorgenti dati</a:t>
            </a:r>
          </a:p>
          <a:p>
            <a:pPr lvl="1"/>
            <a:r>
              <a:rPr lang="en-US" dirty="0"/>
              <a:t>Power Query formula language: “M”</a:t>
            </a:r>
          </a:p>
          <a:p>
            <a:pPr lvl="1"/>
            <a:r>
              <a:rPr lang="en-US" dirty="0"/>
              <a:t>Lo stesso linguaggio per la stessa query su sorgenti di dati diverse</a:t>
            </a:r>
          </a:p>
          <a:p>
            <a:pPr lvl="1"/>
            <a:r>
              <a:rPr lang="en-US" dirty="0"/>
              <a:t>Possibilità di condividere query e funzioni</a:t>
            </a:r>
          </a:p>
          <a:p>
            <a:pPr lvl="1"/>
            <a:r>
              <a:rPr lang="en-US" dirty="0"/>
              <a:t>(free) add-in per Excel 2010 e Excel 2013, 2016 (integrated)</a:t>
            </a:r>
          </a:p>
          <a:p>
            <a:pPr lvl="1"/>
            <a:endParaRPr lang="en-US" dirty="0"/>
          </a:p>
        </p:txBody>
      </p:sp>
    </p:spTree>
    <p:extLst>
      <p:ext uri="{BB962C8B-B14F-4D97-AF65-F5344CB8AC3E}">
        <p14:creationId xmlns:p14="http://schemas.microsoft.com/office/powerpoint/2010/main" val="21063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Power Pivot </a:t>
            </a:r>
          </a:p>
        </p:txBody>
      </p:sp>
      <p:sp>
        <p:nvSpPr>
          <p:cNvPr id="9" name="Content Placeholder 13"/>
          <p:cNvSpPr>
            <a:spLocks noGrp="1"/>
          </p:cNvSpPr>
          <p:nvPr>
            <p:ph sz="half" idx="1"/>
          </p:nvPr>
        </p:nvSpPr>
        <p:spPr>
          <a:xfrm>
            <a:off x="704328" y="1294095"/>
            <a:ext cx="5567930" cy="5078455"/>
          </a:xfrm>
        </p:spPr>
        <p:txBody>
          <a:bodyPr>
            <a:normAutofit fontScale="77500" lnSpcReduction="20000"/>
          </a:bodyPr>
          <a:lstStyle/>
          <a:p>
            <a:r>
              <a:rPr lang="en-US" b="1" dirty="0">
                <a:sym typeface="Wingdings" panose="05000000000000000000" pitchFamily="2" charset="2"/>
              </a:rPr>
              <a:t>Soluzione In-memory per le necessita di data modelling</a:t>
            </a:r>
            <a:r>
              <a:rPr lang="en-US" dirty="0">
                <a:sym typeface="Wingdings" panose="05000000000000000000" pitchFamily="2" charset="2"/>
              </a:rPr>
              <a:t> della Self-Service BI.</a:t>
            </a:r>
            <a:r>
              <a:rPr lang="en-US" dirty="0"/>
              <a:t>(free)add-in Excel 2010,Excel 2013 e 2016(i)</a:t>
            </a:r>
          </a:p>
          <a:p>
            <a:r>
              <a:rPr lang="it-IT" dirty="0">
                <a:sym typeface="Wingdings" panose="05000000000000000000" pitchFamily="2" charset="2"/>
              </a:rPr>
              <a:t>Data Model (BISM) è</a:t>
            </a:r>
          </a:p>
          <a:p>
            <a:pPr lvl="1"/>
            <a:r>
              <a:rPr lang="it-IT" b="1" dirty="0">
                <a:sym typeface="Wingdings" panose="05000000000000000000" pitchFamily="2" charset="2"/>
              </a:rPr>
              <a:t>E’ una lista di tabelle con delle frecce </a:t>
            </a:r>
            <a:r>
              <a:rPr lang="it-IT" dirty="0">
                <a:sym typeface="Wingdings" panose="05000000000000000000" pitchFamily="2" charset="2"/>
              </a:rPr>
              <a:t>che le collegano</a:t>
            </a:r>
          </a:p>
          <a:p>
            <a:pPr lvl="1"/>
            <a:r>
              <a:rPr lang="it-IT" b="1" dirty="0">
                <a:sym typeface="Wingdings" panose="05000000000000000000" pitchFamily="2" charset="2"/>
              </a:rPr>
              <a:t>Tabella</a:t>
            </a:r>
            <a:r>
              <a:rPr lang="it-IT" dirty="0">
                <a:sym typeface="Wingdings" panose="05000000000000000000" pitchFamily="2" charset="2"/>
              </a:rPr>
              <a:t> = indica un insieme di colonne che contengono dati</a:t>
            </a:r>
          </a:p>
          <a:p>
            <a:pPr lvl="1"/>
            <a:r>
              <a:rPr lang="it-IT" b="1" dirty="0">
                <a:sym typeface="Wingdings" panose="05000000000000000000" pitchFamily="2" charset="2"/>
              </a:rPr>
              <a:t>Relazione</a:t>
            </a:r>
            <a:r>
              <a:rPr lang="it-IT" dirty="0">
                <a:sym typeface="Wingdings" panose="05000000000000000000" pitchFamily="2" charset="2"/>
              </a:rPr>
              <a:t> = si leggono come si «riferisce a»</a:t>
            </a:r>
          </a:p>
          <a:p>
            <a:pPr lvl="1"/>
            <a:r>
              <a:rPr lang="it-IT" b="1" dirty="0">
                <a:sym typeface="Wingdings" panose="05000000000000000000" pitchFamily="2" charset="2"/>
              </a:rPr>
              <a:t>Data model fisico</a:t>
            </a:r>
            <a:r>
              <a:rPr lang="it-IT" dirty="0">
                <a:sym typeface="Wingdings" panose="05000000000000000000" pitchFamily="2" charset="2"/>
              </a:rPr>
              <a:t>: è il modo di pensare del tecnico</a:t>
            </a:r>
          </a:p>
          <a:p>
            <a:pPr lvl="1"/>
            <a:r>
              <a:rPr lang="it-IT" b="1" dirty="0">
                <a:sym typeface="Wingdings" panose="05000000000000000000" pitchFamily="2" charset="2"/>
              </a:rPr>
              <a:t>Data model logico</a:t>
            </a:r>
            <a:r>
              <a:rPr lang="it-IT" dirty="0">
                <a:sym typeface="Wingdings" panose="05000000000000000000" pitchFamily="2" charset="2"/>
              </a:rPr>
              <a:t>: è il modo di pensare dell’utente (mondo reale)</a:t>
            </a:r>
          </a:p>
          <a:p>
            <a:pPr lvl="1"/>
            <a:r>
              <a:rPr lang="en-US" dirty="0"/>
              <a:t>Dove si creano le </a:t>
            </a:r>
            <a:r>
              <a:rPr lang="en-US" b="1" dirty="0"/>
              <a:t>logiche di business </a:t>
            </a:r>
            <a:r>
              <a:rPr lang="en-US" dirty="0"/>
              <a:t>o calcoli </a:t>
            </a:r>
          </a:p>
          <a:p>
            <a:pPr lvl="1"/>
            <a:r>
              <a:rPr lang="en-US" dirty="0"/>
              <a:t>Dove si utilizza </a:t>
            </a:r>
            <a:r>
              <a:rPr lang="en-US" b="1" dirty="0"/>
              <a:t>DAX (Data Analysis Expression)</a:t>
            </a:r>
          </a:p>
          <a:p>
            <a:pPr lvl="1"/>
            <a:endParaRPr lang="it-IT" dirty="0">
              <a:sym typeface="Wingdings" panose="05000000000000000000" pitchFamily="2" charset="2"/>
            </a:endParaRPr>
          </a:p>
          <a:p>
            <a:endParaRPr lang="it-IT" dirty="0">
              <a:sym typeface="Wingdings" panose="05000000000000000000" pitchFamily="2" charset="2"/>
            </a:endParaRPr>
          </a:p>
        </p:txBody>
      </p:sp>
      <p:pic>
        <p:nvPicPr>
          <p:cNvPr id="2050" name="Picture 2" descr="Risultati immagini per power pivot imma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895" y="1351762"/>
            <a:ext cx="5680105" cy="2543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power pivot imma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855" y="3927327"/>
            <a:ext cx="4497135" cy="217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377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Power View </a:t>
            </a:r>
            <a:endParaRPr lang="it-IT" dirty="0"/>
          </a:p>
        </p:txBody>
      </p:sp>
      <p:sp>
        <p:nvSpPr>
          <p:cNvPr id="9" name="Content Placeholder 13"/>
          <p:cNvSpPr>
            <a:spLocks noGrp="1"/>
          </p:cNvSpPr>
          <p:nvPr>
            <p:ph sz="half" idx="1"/>
          </p:nvPr>
        </p:nvSpPr>
        <p:spPr>
          <a:xfrm>
            <a:off x="695590" y="1337995"/>
            <a:ext cx="6236817" cy="5078455"/>
          </a:xfrm>
        </p:spPr>
        <p:txBody>
          <a:bodyPr>
            <a:normAutofit/>
          </a:bodyPr>
          <a:lstStyle/>
          <a:p>
            <a:r>
              <a:rPr lang="en-US" dirty="0">
                <a:sym typeface="Wingdings" panose="05000000000000000000" pitchFamily="2" charset="2"/>
              </a:rPr>
              <a:t>Tool con visual interattivi</a:t>
            </a:r>
          </a:p>
          <a:p>
            <a:r>
              <a:rPr lang="en-US" b="1" dirty="0">
                <a:sym typeface="Wingdings" panose="05000000000000000000" pitchFamily="2" charset="2"/>
              </a:rPr>
              <a:t>Ricerca dei dati</a:t>
            </a:r>
            <a:r>
              <a:rPr lang="en-US" dirty="0">
                <a:sym typeface="Wingdings" panose="05000000000000000000" pitchFamily="2" charset="2"/>
              </a:rPr>
              <a:t>: cross-filtering, Bing-integration, play axis</a:t>
            </a:r>
          </a:p>
          <a:p>
            <a:r>
              <a:rPr lang="en-US" dirty="0">
                <a:sym typeface="Wingdings" panose="05000000000000000000" pitchFamily="2" charset="2"/>
              </a:rPr>
              <a:t>Già pronti per una eventuale presentazione (come PPT)</a:t>
            </a:r>
          </a:p>
          <a:p>
            <a:r>
              <a:rPr lang="en-US" b="1" dirty="0">
                <a:sym typeface="Wingdings" panose="05000000000000000000" pitchFamily="2" charset="2"/>
              </a:rPr>
              <a:t>Basato su Silverlight</a:t>
            </a:r>
          </a:p>
          <a:p>
            <a:r>
              <a:rPr lang="en-US" b="1" dirty="0">
                <a:sym typeface="Wingdings" panose="05000000000000000000" pitchFamily="2" charset="2"/>
              </a:rPr>
              <a:t>Pensato per gli utenti di business</a:t>
            </a:r>
          </a:p>
          <a:p>
            <a:r>
              <a:rPr lang="en-US" dirty="0">
                <a:sym typeface="Wingdings" panose="05000000000000000000" pitchFamily="2" charset="2"/>
              </a:rPr>
              <a:t>Ha l’obbietivo di dare </a:t>
            </a:r>
            <a:r>
              <a:rPr lang="en-US" dirty="0" err="1">
                <a:sym typeface="Wingdings" panose="05000000000000000000" pitchFamily="2" charset="2"/>
              </a:rPr>
              <a:t>potenza</a:t>
            </a:r>
            <a:r>
              <a:rPr lang="en-US" dirty="0">
                <a:sym typeface="Wingdings" panose="05000000000000000000" pitchFamily="2" charset="2"/>
              </a:rPr>
              <a:t> alla visualizzazione dei dati</a:t>
            </a:r>
          </a:p>
          <a:p>
            <a:r>
              <a:rPr lang="en-US" b="1" dirty="0">
                <a:sym typeface="Wingdings" panose="05000000000000000000" pitchFamily="2" charset="2"/>
              </a:rPr>
              <a:t>Minima curva di apprendimento</a:t>
            </a:r>
          </a:p>
          <a:p>
            <a:endParaRPr lang="it-IT" dirty="0">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6932407" y="1417638"/>
            <a:ext cx="5259593" cy="3644060"/>
          </a:xfrm>
          <a:prstGeom prst="rect">
            <a:avLst/>
          </a:prstGeom>
        </p:spPr>
      </p:pic>
    </p:spTree>
    <p:extLst>
      <p:ext uri="{BB962C8B-B14F-4D97-AF65-F5344CB8AC3E}">
        <p14:creationId xmlns:p14="http://schemas.microsoft.com/office/powerpoint/2010/main" val="3039341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Self Service vs Corporate BI</a:t>
            </a:r>
            <a:endParaRPr lang="it-IT"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00651956"/>
              </p:ext>
            </p:extLst>
          </p:nvPr>
        </p:nvGraphicFramePr>
        <p:xfrm>
          <a:off x="838201" y="1484313"/>
          <a:ext cx="10814049" cy="4452538"/>
        </p:xfrm>
        <a:graphic>
          <a:graphicData uri="http://schemas.openxmlformats.org/drawingml/2006/table">
            <a:tbl>
              <a:tblPr firstRow="1" bandRow="1">
                <a:tableStyleId>{5C22544A-7EE6-4342-B048-85BDC9FD1C3A}</a:tableStyleId>
              </a:tblPr>
              <a:tblGrid>
                <a:gridCol w="3604683">
                  <a:extLst>
                    <a:ext uri="{9D8B030D-6E8A-4147-A177-3AD203B41FA5}">
                      <a16:colId xmlns:a16="http://schemas.microsoft.com/office/drawing/2014/main" val="3999648425"/>
                    </a:ext>
                  </a:extLst>
                </a:gridCol>
                <a:gridCol w="3604683">
                  <a:extLst>
                    <a:ext uri="{9D8B030D-6E8A-4147-A177-3AD203B41FA5}">
                      <a16:colId xmlns:a16="http://schemas.microsoft.com/office/drawing/2014/main" val="1563072794"/>
                    </a:ext>
                  </a:extLst>
                </a:gridCol>
                <a:gridCol w="3604683">
                  <a:extLst>
                    <a:ext uri="{9D8B030D-6E8A-4147-A177-3AD203B41FA5}">
                      <a16:colId xmlns:a16="http://schemas.microsoft.com/office/drawing/2014/main" val="504438953"/>
                    </a:ext>
                  </a:extLst>
                </a:gridCol>
              </a:tblGrid>
              <a:tr h="977818">
                <a:tc>
                  <a:txBody>
                    <a:bodyPr/>
                    <a:lstStyle/>
                    <a:p>
                      <a:pPr marL="0" algn="ctr" defTabSz="914377" rtl="0" eaLnBrk="1" latinLnBrk="0" hangingPunct="1"/>
                      <a:r>
                        <a:rPr lang="it-IT" sz="3000" kern="1200" spc="160" dirty="0">
                          <a:solidFill>
                            <a:schemeClr val="bg1"/>
                          </a:solidFill>
                          <a:latin typeface="Calibri"/>
                          <a:ea typeface="+mn-ea"/>
                          <a:cs typeface="Calibri"/>
                        </a:rPr>
                        <a:t>Corporate BI</a:t>
                      </a:r>
                      <a:endParaRPr lang="en-US" sz="3000" kern="1200" spc="160" dirty="0">
                        <a:solidFill>
                          <a:schemeClr val="bg1"/>
                        </a:solidFill>
                        <a:latin typeface="Calibri"/>
                        <a:ea typeface="+mn-ea"/>
                        <a:cs typeface="Calibri"/>
                      </a:endParaRPr>
                    </a:p>
                  </a:txBody>
                  <a:tcPr marL="91925" marR="91925"/>
                </a:tc>
                <a:tc>
                  <a:txBody>
                    <a:bodyPr/>
                    <a:lstStyle/>
                    <a:p>
                      <a:pPr marL="0" algn="ctr" defTabSz="914377" rtl="0" eaLnBrk="1" latinLnBrk="0" hangingPunct="1"/>
                      <a:r>
                        <a:rPr lang="it-IT" sz="3000" b="1" kern="1200" spc="160" dirty="0">
                          <a:solidFill>
                            <a:schemeClr val="bg1"/>
                          </a:solidFill>
                          <a:latin typeface="Calibri"/>
                          <a:ea typeface="+mn-ea"/>
                          <a:cs typeface="Calibri"/>
                        </a:rPr>
                        <a:t>BI self-service</a:t>
                      </a:r>
                      <a:endParaRPr lang="en-US" sz="3000" b="1" kern="1200" spc="160" dirty="0">
                        <a:solidFill>
                          <a:schemeClr val="bg1"/>
                        </a:solidFill>
                        <a:latin typeface="Calibri"/>
                        <a:ea typeface="+mn-ea"/>
                        <a:cs typeface="Calibri"/>
                      </a:endParaRPr>
                    </a:p>
                  </a:txBody>
                  <a:tcPr marL="91925" marR="91925"/>
                </a:tc>
                <a:tc>
                  <a:txBody>
                    <a:bodyPr/>
                    <a:lstStyle/>
                    <a:p>
                      <a:pPr algn="ctr"/>
                      <a:r>
                        <a:rPr lang="en-US" sz="3000" b="1" kern="1200" spc="160" dirty="0">
                          <a:solidFill>
                            <a:schemeClr val="bg1"/>
                          </a:solidFill>
                          <a:latin typeface="Calibri"/>
                          <a:ea typeface="+mn-ea"/>
                          <a:cs typeface="Calibri"/>
                        </a:rPr>
                        <a:t>Building Block </a:t>
                      </a:r>
                    </a:p>
                  </a:txBody>
                  <a:tcPr marL="91925" marR="91925"/>
                </a:tc>
                <a:extLst>
                  <a:ext uri="{0D108BD9-81ED-4DB2-BD59-A6C34878D82A}">
                    <a16:rowId xmlns:a16="http://schemas.microsoft.com/office/drawing/2014/main" val="1719414493"/>
                  </a:ext>
                </a:extLst>
              </a:tr>
              <a:tr h="977818">
                <a:tc>
                  <a:txBody>
                    <a:bodyPr/>
                    <a:lstStyle/>
                    <a:p>
                      <a:pPr algn="ctr"/>
                      <a:r>
                        <a:rPr lang="en-US" sz="3000" kern="1200" spc="160" dirty="0">
                          <a:solidFill>
                            <a:srgbClr val="383838"/>
                          </a:solidFill>
                          <a:latin typeface="Calibri"/>
                          <a:ea typeface="+mn-ea"/>
                          <a:cs typeface="Calibri"/>
                        </a:rPr>
                        <a:t>SSRS (SQL Server Reporting Services)</a:t>
                      </a: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Power View</a:t>
                      </a: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Presentare i dati e agire</a:t>
                      </a:r>
                    </a:p>
                  </a:txBody>
                  <a:tcPr marL="91925" marR="91925"/>
                </a:tc>
                <a:extLst>
                  <a:ext uri="{0D108BD9-81ED-4DB2-BD59-A6C34878D82A}">
                    <a16:rowId xmlns:a16="http://schemas.microsoft.com/office/drawing/2014/main" val="886429291"/>
                  </a:ext>
                </a:extLst>
              </a:tr>
              <a:tr h="977818">
                <a:tc>
                  <a:txBody>
                    <a:bodyPr/>
                    <a:lstStyle/>
                    <a:p>
                      <a:pPr marL="0" algn="ctr" defTabSz="914377" rtl="0" eaLnBrk="1" latinLnBrk="0" hangingPunct="1"/>
                      <a:r>
                        <a:rPr lang="en-US" sz="3000" kern="1200" spc="160" dirty="0">
                          <a:solidFill>
                            <a:srgbClr val="383838"/>
                          </a:solidFill>
                          <a:latin typeface="Calibri"/>
                          <a:ea typeface="+mn-ea"/>
                          <a:cs typeface="Calibri"/>
                        </a:rPr>
                        <a:t>SSAS (SQL Serve</a:t>
                      </a:r>
                      <a:r>
                        <a:rPr lang="en-US" sz="3000" kern="1200" spc="160" baseline="0" dirty="0">
                          <a:solidFill>
                            <a:srgbClr val="383838"/>
                          </a:solidFill>
                          <a:latin typeface="Calibri"/>
                          <a:ea typeface="+mn-ea"/>
                          <a:cs typeface="Calibri"/>
                        </a:rPr>
                        <a:t>r Analisys Services)</a:t>
                      </a:r>
                      <a:endParaRPr lang="en-US" sz="3000" kern="1200" spc="160" dirty="0">
                        <a:solidFill>
                          <a:srgbClr val="383838"/>
                        </a:solidFill>
                        <a:latin typeface="Calibri"/>
                        <a:ea typeface="+mn-ea"/>
                        <a:cs typeface="Calibri"/>
                      </a:endParaRP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Power Pivot</a:t>
                      </a: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Conoscenza e </a:t>
                      </a:r>
                      <a:r>
                        <a:rPr lang="en-US" sz="3000" kern="1200" spc="160" dirty="0" err="1">
                          <a:solidFill>
                            <a:srgbClr val="383838"/>
                          </a:solidFill>
                          <a:latin typeface="Calibri"/>
                          <a:ea typeface="+mn-ea"/>
                          <a:cs typeface="Calibri"/>
                        </a:rPr>
                        <a:t>Analsi</a:t>
                      </a:r>
                      <a:endParaRPr lang="en-US" sz="3000" kern="1200" spc="160" dirty="0">
                        <a:solidFill>
                          <a:srgbClr val="383838"/>
                        </a:solidFill>
                        <a:latin typeface="Calibri"/>
                        <a:ea typeface="+mn-ea"/>
                        <a:cs typeface="Calibri"/>
                      </a:endParaRPr>
                    </a:p>
                  </a:txBody>
                  <a:tcPr marL="91925" marR="91925"/>
                </a:tc>
                <a:extLst>
                  <a:ext uri="{0D108BD9-81ED-4DB2-BD59-A6C34878D82A}">
                    <a16:rowId xmlns:a16="http://schemas.microsoft.com/office/drawing/2014/main" val="3037054668"/>
                  </a:ext>
                </a:extLst>
              </a:tr>
              <a:tr h="977818">
                <a:tc>
                  <a:txBody>
                    <a:bodyPr/>
                    <a:lstStyle/>
                    <a:p>
                      <a:pPr marL="0" algn="ctr" defTabSz="914377" rtl="0" eaLnBrk="1" latinLnBrk="0" hangingPunct="1"/>
                      <a:r>
                        <a:rPr lang="en-US" sz="3000" kern="1200" spc="160" dirty="0">
                          <a:solidFill>
                            <a:srgbClr val="383838"/>
                          </a:solidFill>
                          <a:latin typeface="Calibri"/>
                          <a:ea typeface="+mn-ea"/>
                          <a:cs typeface="Calibri"/>
                        </a:rPr>
                        <a:t>SSIS (SQL</a:t>
                      </a:r>
                      <a:r>
                        <a:rPr lang="en-US" sz="3000" kern="1200" spc="160" baseline="0" dirty="0">
                          <a:solidFill>
                            <a:srgbClr val="383838"/>
                          </a:solidFill>
                          <a:latin typeface="Calibri"/>
                          <a:ea typeface="+mn-ea"/>
                          <a:cs typeface="Calibri"/>
                        </a:rPr>
                        <a:t> Server Integration Services)</a:t>
                      </a:r>
                      <a:endParaRPr lang="en-US" sz="3000" kern="1200" spc="160" dirty="0">
                        <a:solidFill>
                          <a:srgbClr val="383838"/>
                        </a:solidFill>
                        <a:latin typeface="Calibri"/>
                        <a:ea typeface="+mn-ea"/>
                        <a:cs typeface="Calibri"/>
                      </a:endParaRP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Power Query</a:t>
                      </a:r>
                    </a:p>
                  </a:txBody>
                  <a:tcPr marL="91925" marR="91925"/>
                </a:tc>
                <a:tc>
                  <a:txBody>
                    <a:bodyPr/>
                    <a:lstStyle/>
                    <a:p>
                      <a:pPr marL="0" algn="ctr" defTabSz="914377" rtl="0" eaLnBrk="1" latinLnBrk="0" hangingPunct="1"/>
                      <a:r>
                        <a:rPr lang="en-US" sz="3000" kern="1200" spc="160" dirty="0">
                          <a:solidFill>
                            <a:srgbClr val="383838"/>
                          </a:solidFill>
                          <a:latin typeface="Calibri"/>
                          <a:ea typeface="+mn-ea"/>
                          <a:cs typeface="Calibri"/>
                        </a:rPr>
                        <a:t>Collezionare + Integrare</a:t>
                      </a:r>
                    </a:p>
                  </a:txBody>
                  <a:tcPr marL="91925" marR="91925"/>
                </a:tc>
                <a:extLst>
                  <a:ext uri="{0D108BD9-81ED-4DB2-BD59-A6C34878D82A}">
                    <a16:rowId xmlns:a16="http://schemas.microsoft.com/office/drawing/2014/main" val="3283160706"/>
                  </a:ext>
                </a:extLst>
              </a:tr>
            </a:tbl>
          </a:graphicData>
        </a:graphic>
      </p:graphicFrame>
    </p:spTree>
    <p:extLst>
      <p:ext uri="{BB962C8B-B14F-4D97-AF65-F5344CB8AC3E}">
        <p14:creationId xmlns:p14="http://schemas.microsoft.com/office/powerpoint/2010/main" val="105856462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06125" cy="492443"/>
          </a:xfrm>
        </p:spPr>
        <p:txBody>
          <a:bodyPr>
            <a:normAutofit fontScale="90000"/>
          </a:bodyPr>
          <a:lstStyle/>
          <a:p>
            <a:r>
              <a:rPr lang="it-IT" dirty="0"/>
              <a:t>Governance di Power BI</a:t>
            </a:r>
          </a:p>
        </p:txBody>
      </p:sp>
      <p:pic>
        <p:nvPicPr>
          <p:cNvPr id="8" name="Content Placeholder 7"/>
          <p:cNvPicPr>
            <a:picLocks noGrp="1" noChangeAspect="1"/>
          </p:cNvPicPr>
          <p:nvPr>
            <p:ph idx="1"/>
          </p:nvPr>
        </p:nvPicPr>
        <p:blipFill>
          <a:blip r:embed="rId2"/>
          <a:stretch>
            <a:fillRect/>
          </a:stretch>
        </p:blipFill>
        <p:spPr>
          <a:xfrm>
            <a:off x="757699" y="1362238"/>
            <a:ext cx="5829885" cy="4321175"/>
          </a:xfrm>
          <a:prstGeom prst="rect">
            <a:avLst/>
          </a:prstGeom>
        </p:spPr>
      </p:pic>
      <p:pic>
        <p:nvPicPr>
          <p:cNvPr id="9" name="Picture 8"/>
          <p:cNvPicPr>
            <a:picLocks noChangeAspect="1"/>
          </p:cNvPicPr>
          <p:nvPr/>
        </p:nvPicPr>
        <p:blipFill>
          <a:blip r:embed="rId3"/>
          <a:stretch>
            <a:fillRect/>
          </a:stretch>
        </p:blipFill>
        <p:spPr>
          <a:xfrm>
            <a:off x="6949455" y="1362238"/>
            <a:ext cx="4604072" cy="4069298"/>
          </a:xfrm>
          <a:prstGeom prst="rect">
            <a:avLst/>
          </a:prstGeom>
        </p:spPr>
      </p:pic>
      <p:sp>
        <p:nvSpPr>
          <p:cNvPr id="10" name="Rectangle 9"/>
          <p:cNvSpPr/>
          <p:nvPr/>
        </p:nvSpPr>
        <p:spPr>
          <a:xfrm>
            <a:off x="1110668" y="5501476"/>
            <a:ext cx="10511611" cy="923330"/>
          </a:xfrm>
          <a:prstGeom prst="rect">
            <a:avLst/>
          </a:prstGeom>
        </p:spPr>
        <p:txBody>
          <a:bodyPr wrap="square">
            <a:spAutoFit/>
          </a:bodyPr>
          <a:lstStyle/>
          <a:p>
            <a:r>
              <a:rPr lang="en-US" dirty="0">
                <a:hlinkClick r:id="rId4"/>
              </a:rPr>
              <a:t>https://powerbi.microsoft.com/en-us/documentation/powerbi-admin-governance/</a:t>
            </a:r>
            <a:endParaRPr lang="en-US" dirty="0"/>
          </a:p>
          <a:p>
            <a:endParaRPr lang="en-US" dirty="0"/>
          </a:p>
          <a:p>
            <a:endParaRPr lang="en-US" dirty="0"/>
          </a:p>
        </p:txBody>
      </p:sp>
    </p:spTree>
    <p:extLst>
      <p:ext uri="{BB962C8B-B14F-4D97-AF65-F5344CB8AC3E}">
        <p14:creationId xmlns:p14="http://schemas.microsoft.com/office/powerpoint/2010/main" val="1429437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
          <p:cNvSpPr>
            <a:spLocks noGrp="1"/>
          </p:cNvSpPr>
          <p:nvPr>
            <p:ph type="title"/>
          </p:nvPr>
        </p:nvSpPr>
        <p:spPr>
          <a:xfrm>
            <a:off x="700755" y="274638"/>
            <a:ext cx="9510045" cy="1143000"/>
          </a:xfrm>
        </p:spPr>
        <p:txBody>
          <a:bodyPr/>
          <a:lstStyle/>
          <a:p>
            <a:r>
              <a:rPr lang="it-IT" dirty="0" err="1"/>
              <a:t>Sponsors</a:t>
            </a:r>
            <a:endParaRPr lang="it-IT"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5424" y="1500690"/>
            <a:ext cx="2075376" cy="77738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4792" y="1442546"/>
            <a:ext cx="3632416" cy="89367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16450" y="4787981"/>
            <a:ext cx="1693660" cy="354959"/>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3926" y="2739110"/>
            <a:ext cx="2138372" cy="727398"/>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5060" y="4569531"/>
            <a:ext cx="1656105" cy="573408"/>
          </a:xfrm>
          <a:prstGeom prst="rect">
            <a:avLst/>
          </a:prstGeom>
        </p:spPr>
      </p:pic>
      <p:pic>
        <p:nvPicPr>
          <p:cNvPr id="7" name="Picture 6"/>
          <p:cNvPicPr>
            <a:picLocks noChangeAspect="1"/>
          </p:cNvPicPr>
          <p:nvPr/>
        </p:nvPicPr>
        <p:blipFill>
          <a:blip r:embed="rId7"/>
          <a:stretch>
            <a:fillRect/>
          </a:stretch>
        </p:blipFill>
        <p:spPr>
          <a:xfrm>
            <a:off x="4742482" y="2767573"/>
            <a:ext cx="2707036" cy="670472"/>
          </a:xfrm>
          <a:prstGeom prst="rect">
            <a:avLst/>
          </a:prstGeom>
        </p:spPr>
      </p:pic>
      <p:pic>
        <p:nvPicPr>
          <p:cNvPr id="8" name="Picture 7"/>
          <p:cNvPicPr>
            <a:picLocks noChangeAspect="1"/>
          </p:cNvPicPr>
          <p:nvPr/>
        </p:nvPicPr>
        <p:blipFill>
          <a:blip r:embed="rId8"/>
          <a:stretch>
            <a:fillRect/>
          </a:stretch>
        </p:blipFill>
        <p:spPr>
          <a:xfrm>
            <a:off x="1981200" y="2361128"/>
            <a:ext cx="2493926" cy="1483362"/>
          </a:xfrm>
          <a:prstGeom prst="rect">
            <a:avLst/>
          </a:prstGeom>
        </p:spPr>
      </p:pic>
      <p:pic>
        <p:nvPicPr>
          <p:cNvPr id="12" name="Picture 11"/>
          <p:cNvPicPr>
            <a:picLocks noChangeAspect="1"/>
          </p:cNvPicPr>
          <p:nvPr/>
        </p:nvPicPr>
        <p:blipFill>
          <a:blip r:embed="rId9"/>
          <a:stretch>
            <a:fillRect/>
          </a:stretch>
        </p:blipFill>
        <p:spPr>
          <a:xfrm>
            <a:off x="2289256" y="3956940"/>
            <a:ext cx="1820854" cy="577612"/>
          </a:xfrm>
          <a:prstGeom prst="rect">
            <a:avLst/>
          </a:prstGeom>
        </p:spPr>
      </p:pic>
      <p:pic>
        <p:nvPicPr>
          <p:cNvPr id="16" name="Picture 15"/>
          <p:cNvPicPr>
            <a:picLocks noChangeAspect="1"/>
          </p:cNvPicPr>
          <p:nvPr/>
        </p:nvPicPr>
        <p:blipFill>
          <a:blip r:embed="rId10"/>
          <a:stretch>
            <a:fillRect/>
          </a:stretch>
        </p:blipFill>
        <p:spPr>
          <a:xfrm>
            <a:off x="8448825" y="4072121"/>
            <a:ext cx="1448574" cy="347250"/>
          </a:xfrm>
          <a:prstGeom prst="rect">
            <a:avLst/>
          </a:prstGeom>
        </p:spPr>
      </p:pic>
      <p:pic>
        <p:nvPicPr>
          <p:cNvPr id="17" name="Picture 16"/>
          <p:cNvPicPr>
            <a:picLocks noChangeAspect="1"/>
          </p:cNvPicPr>
          <p:nvPr/>
        </p:nvPicPr>
        <p:blipFill>
          <a:blip r:embed="rId11"/>
          <a:stretch>
            <a:fillRect/>
          </a:stretch>
        </p:blipFill>
        <p:spPr>
          <a:xfrm>
            <a:off x="5520965" y="3956940"/>
            <a:ext cx="1036948" cy="1036948"/>
          </a:xfrm>
          <a:prstGeom prst="rect">
            <a:avLst/>
          </a:prstGeom>
        </p:spPr>
      </p:pic>
      <p:pic>
        <p:nvPicPr>
          <p:cNvPr id="18" name="Picture 17"/>
          <p:cNvPicPr>
            <a:picLocks noChangeAspect="1"/>
          </p:cNvPicPr>
          <p:nvPr/>
        </p:nvPicPr>
        <p:blipFill>
          <a:blip r:embed="rId12"/>
          <a:stretch>
            <a:fillRect/>
          </a:stretch>
        </p:blipFill>
        <p:spPr>
          <a:xfrm>
            <a:off x="4063526" y="5522849"/>
            <a:ext cx="1514000" cy="322019"/>
          </a:xfrm>
          <a:prstGeom prst="rect">
            <a:avLst/>
          </a:prstGeom>
        </p:spPr>
      </p:pic>
      <p:pic>
        <p:nvPicPr>
          <p:cNvPr id="19" name="Picture 18"/>
          <p:cNvPicPr>
            <a:picLocks noChangeAspect="1"/>
          </p:cNvPicPr>
          <p:nvPr/>
        </p:nvPicPr>
        <p:blipFill>
          <a:blip r:embed="rId13"/>
          <a:stretch>
            <a:fillRect/>
          </a:stretch>
        </p:blipFill>
        <p:spPr>
          <a:xfrm>
            <a:off x="6795110" y="5455600"/>
            <a:ext cx="1308816" cy="416278"/>
          </a:xfrm>
          <a:prstGeom prst="rect">
            <a:avLst/>
          </a:prstGeom>
        </p:spPr>
      </p:pic>
    </p:spTree>
    <p:extLst>
      <p:ext uri="{BB962C8B-B14F-4D97-AF65-F5344CB8AC3E}">
        <p14:creationId xmlns:p14="http://schemas.microsoft.com/office/powerpoint/2010/main" val="1660992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2895436"/>
            <a:ext cx="10363200" cy="1362075"/>
          </a:xfrm>
        </p:spPr>
        <p:txBody>
          <a:bodyPr>
            <a:normAutofit fontScale="90000"/>
          </a:bodyPr>
          <a:lstStyle/>
          <a:p>
            <a:r>
              <a:rPr lang="it-IT" dirty="0"/>
              <a:t>Demo-0: Data modelling</a:t>
            </a:r>
            <a:br>
              <a:rPr lang="it-IT" dirty="0"/>
            </a:br>
            <a:r>
              <a:rPr lang="en-US" sz="4800" dirty="0"/>
              <a:t>Aumento delle temperature emisfero nord in un millennio</a:t>
            </a:r>
            <a:br>
              <a:rPr lang="en-US" sz="4800" dirty="0"/>
            </a:br>
            <a:endParaRPr lang="it-IT" sz="4800" b="1" dirty="0">
              <a:solidFill>
                <a:schemeClr val="bg1"/>
              </a:solidFill>
            </a:endParaRPr>
          </a:p>
        </p:txBody>
      </p:sp>
    </p:spTree>
    <p:extLst>
      <p:ext uri="{BB962C8B-B14F-4D97-AF65-F5344CB8AC3E}">
        <p14:creationId xmlns:p14="http://schemas.microsoft.com/office/powerpoint/2010/main" val="107735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516321" y="1249448"/>
            <a:ext cx="7297643" cy="5556908"/>
          </a:xfrm>
        </p:spPr>
        <p:txBody>
          <a:bodyPr vert="horz" lIns="10800" tIns="0" rIns="0" bIns="0" rtlCol="0">
            <a:normAutofit/>
          </a:bodyPr>
          <a:lstStyle/>
          <a:p>
            <a:r>
              <a:rPr lang="en-US" dirty="0">
                <a:sym typeface="Wingdings" panose="05000000000000000000" pitchFamily="2" charset="2"/>
                <a:hlinkClick r:id="rId2"/>
              </a:rPr>
              <a:t>http://www.meteo.psu.edu/holocene/public_html/Mann/research/res_pages/old/mbh99.html</a:t>
            </a:r>
            <a:endParaRPr lang="en-US" dirty="0">
              <a:sym typeface="Wingdings" panose="05000000000000000000" pitchFamily="2" charset="2"/>
            </a:endParaRPr>
          </a:p>
          <a:p>
            <a:r>
              <a:rPr lang="en-US" dirty="0">
                <a:sym typeface="Wingdings" panose="05000000000000000000" pitchFamily="2" charset="2"/>
              </a:rPr>
              <a:t> ci sono tre tabelle </a:t>
            </a:r>
          </a:p>
          <a:p>
            <a:pPr lvl="1"/>
            <a:r>
              <a:rPr lang="en-US" dirty="0">
                <a:sym typeface="Wingdings" panose="05000000000000000000" pitchFamily="2" charset="2"/>
              </a:rPr>
              <a:t>Reconstruction (AD 1000-1980)</a:t>
            </a:r>
          </a:p>
          <a:p>
            <a:pPr lvl="1"/>
            <a:r>
              <a:rPr lang="en-US" dirty="0">
                <a:sym typeface="Wingdings" panose="05000000000000000000" pitchFamily="2" charset="2"/>
              </a:rPr>
              <a:t>Instrumental series (1902-1998)</a:t>
            </a:r>
          </a:p>
          <a:p>
            <a:pPr lvl="1"/>
            <a:r>
              <a:rPr lang="en-US" dirty="0"/>
              <a:t>Associated Error bars</a:t>
            </a:r>
            <a:endParaRPr lang="en-US" dirty="0">
              <a:sym typeface="Wingdings" panose="05000000000000000000" pitchFamily="2" charset="2"/>
            </a:endParaRPr>
          </a:p>
          <a:p>
            <a:pPr lvl="1"/>
            <a:endParaRPr lang="en-US" dirty="0">
              <a:sym typeface="Wingdings" panose="05000000000000000000" pitchFamily="2" charset="2"/>
            </a:endParaRPr>
          </a:p>
          <a:p>
            <a:r>
              <a:rPr lang="en-US" dirty="0">
                <a:sym typeface="Wingdings" panose="05000000000000000000" pitchFamily="2" charset="2"/>
              </a:rPr>
              <a:t>Caricare reconstruction</a:t>
            </a:r>
          </a:p>
          <a:p>
            <a:r>
              <a:rPr lang="en-US" dirty="0">
                <a:sym typeface="Wingdings" panose="05000000000000000000" pitchFamily="2" charset="2"/>
              </a:rPr>
              <a:t>Disabilitare Data type detection</a:t>
            </a:r>
            <a:endParaRPr lang="it-IT" dirty="0">
              <a:sym typeface="Wingdings" panose="05000000000000000000" pitchFamily="2" charset="2"/>
            </a:endParaRPr>
          </a:p>
        </p:txBody>
      </p:sp>
      <p:pic>
        <p:nvPicPr>
          <p:cNvPr id="3" name="Picture 2"/>
          <p:cNvPicPr>
            <a:picLocks noChangeAspect="1"/>
          </p:cNvPicPr>
          <p:nvPr/>
        </p:nvPicPr>
        <p:blipFill>
          <a:blip r:embed="rId3"/>
          <a:stretch>
            <a:fillRect/>
          </a:stretch>
        </p:blipFill>
        <p:spPr>
          <a:xfrm>
            <a:off x="8019627" y="2804234"/>
            <a:ext cx="3975498" cy="2705318"/>
          </a:xfrm>
          <a:prstGeom prst="rect">
            <a:avLst/>
          </a:prstGeom>
        </p:spPr>
      </p:pic>
      <p:pic>
        <p:nvPicPr>
          <p:cNvPr id="4" name="Picture 3"/>
          <p:cNvPicPr>
            <a:picLocks noChangeAspect="1"/>
          </p:cNvPicPr>
          <p:nvPr/>
        </p:nvPicPr>
        <p:blipFill>
          <a:blip r:embed="rId4"/>
          <a:stretch>
            <a:fillRect/>
          </a:stretch>
        </p:blipFill>
        <p:spPr>
          <a:xfrm>
            <a:off x="8019627" y="1417638"/>
            <a:ext cx="4051874" cy="1028239"/>
          </a:xfrm>
          <a:prstGeom prst="rect">
            <a:avLst/>
          </a:prstGeom>
        </p:spPr>
      </p:pic>
    </p:spTree>
    <p:extLst>
      <p:ext uri="{BB962C8B-B14F-4D97-AF65-F5344CB8AC3E}">
        <p14:creationId xmlns:p14="http://schemas.microsoft.com/office/powerpoint/2010/main" val="257818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695783" y="1453803"/>
            <a:ext cx="7799523" cy="5616509"/>
          </a:xfrm>
        </p:spPr>
        <p:txBody>
          <a:bodyPr vert="horz" lIns="10800" tIns="0" rIns="0" bIns="0" rtlCol="0">
            <a:normAutofit/>
          </a:bodyPr>
          <a:lstStyle/>
          <a:p>
            <a:r>
              <a:rPr lang="en-US" dirty="0">
                <a:sym typeface="Wingdings" panose="05000000000000000000" pitchFamily="2" charset="2"/>
              </a:rPr>
              <a:t>Eliminare la prima colonna vuota</a:t>
            </a:r>
          </a:p>
          <a:p>
            <a:r>
              <a:rPr lang="en-US" dirty="0">
                <a:sym typeface="Wingdings" panose="05000000000000000000" pitchFamily="2" charset="2"/>
              </a:rPr>
              <a:t>Rinominare la colonna 2 in Year  (date)</a:t>
            </a:r>
          </a:p>
          <a:p>
            <a:r>
              <a:rPr lang="en-US" dirty="0">
                <a:sym typeface="Wingdings" panose="05000000000000000000" pitchFamily="2" charset="2"/>
              </a:rPr>
              <a:t>Rinoninare la column 3 in Reconstructed Temp Change e convertirla in decimal number</a:t>
            </a:r>
          </a:p>
          <a:p>
            <a:r>
              <a:rPr lang="en-US" dirty="0">
                <a:sym typeface="Wingdings" panose="05000000000000000000" pitchFamily="2" charset="2"/>
              </a:rPr>
              <a:t>Nome alla query: Data</a:t>
            </a:r>
            <a:endParaRPr lang="it-IT" dirty="0">
              <a:sym typeface="Wingdings" panose="05000000000000000000" pitchFamily="2" charset="2"/>
            </a:endParaRPr>
          </a:p>
        </p:txBody>
      </p:sp>
      <p:pic>
        <p:nvPicPr>
          <p:cNvPr id="1026" name="Picture 2" descr="https://powerbicdn.azureedge.net/cvt-22da10624a598d943443b1fe91405a1efaa1151c500ec8a0e0f9ae0717aee0ef/pictures/pages/datajournalism/courses/visualization/imag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4210" y="1453803"/>
            <a:ext cx="3580875" cy="2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560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723900" y="1417638"/>
            <a:ext cx="7477644" cy="5737981"/>
          </a:xfrm>
        </p:spPr>
        <p:txBody>
          <a:bodyPr vert="horz" lIns="10800" tIns="0" rIns="0" bIns="0" rtlCol="0">
            <a:normAutofit/>
          </a:bodyPr>
          <a:lstStyle/>
          <a:p>
            <a:r>
              <a:rPr lang="en-US" dirty="0">
                <a:sym typeface="Wingdings" panose="05000000000000000000" pitchFamily="2" charset="2"/>
              </a:rPr>
              <a:t>Caricare instrumental: </a:t>
            </a:r>
          </a:p>
          <a:p>
            <a:r>
              <a:rPr lang="en-US" dirty="0">
                <a:sym typeface="Wingdings" panose="05000000000000000000" pitchFamily="2" charset="2"/>
              </a:rPr>
              <a:t>Disabilitare Data type detection</a:t>
            </a:r>
            <a:endParaRPr lang="it-IT" dirty="0">
              <a:sym typeface="Wingdings" panose="05000000000000000000" pitchFamily="2" charset="2"/>
            </a:endParaRPr>
          </a:p>
          <a:p>
            <a:r>
              <a:rPr lang="en-US" dirty="0">
                <a:sym typeface="Wingdings" panose="05000000000000000000" pitchFamily="2" charset="2"/>
              </a:rPr>
              <a:t>Eliminare la prima colonna vuota</a:t>
            </a:r>
          </a:p>
          <a:p>
            <a:r>
              <a:rPr lang="en-US" dirty="0">
                <a:sym typeface="Wingdings" panose="05000000000000000000" pitchFamily="2" charset="2"/>
              </a:rPr>
              <a:t>Rinominare la colonna 2 in Year (date)</a:t>
            </a:r>
          </a:p>
          <a:p>
            <a:r>
              <a:rPr lang="en-US" dirty="0">
                <a:sym typeface="Wingdings" panose="05000000000000000000" pitchFamily="2" charset="2"/>
              </a:rPr>
              <a:t>Rinoninare la column 3 in Instrumental Temp Change (decimal number)</a:t>
            </a:r>
          </a:p>
          <a:p>
            <a:r>
              <a:rPr lang="en-US" dirty="0">
                <a:sym typeface="Wingdings" panose="05000000000000000000" pitchFamily="2" charset="2"/>
              </a:rPr>
              <a:t>Nome alla query: Instrumental Data</a:t>
            </a:r>
            <a:endParaRPr lang="it-IT"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pic>
        <p:nvPicPr>
          <p:cNvPr id="1026" name="Picture 2" descr="https://powerbicdn.azureedge.net/cvt-22da10624a598d943443b1fe91405a1efaa1151c500ec8a0e0f9ae0717aee0ef/pictures/pages/datajournalism/courses/visualization/image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844" y="1425220"/>
            <a:ext cx="3580875" cy="205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569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738511" y="1417638"/>
            <a:ext cx="7799523" cy="5579909"/>
          </a:xfrm>
        </p:spPr>
        <p:txBody>
          <a:bodyPr vert="horz" lIns="10800" tIns="0" rIns="0" bIns="0" rtlCol="0">
            <a:normAutofit/>
          </a:bodyPr>
          <a:lstStyle/>
          <a:p>
            <a:r>
              <a:rPr lang="en-US" dirty="0">
                <a:sym typeface="Wingdings" panose="05000000000000000000" pitchFamily="2" charset="2"/>
              </a:rPr>
              <a:t>Fare merge di </a:t>
            </a:r>
            <a:r>
              <a:rPr lang="en-US" dirty="0"/>
              <a:t> </a:t>
            </a:r>
            <a:r>
              <a:rPr lang="en-US" dirty="0">
                <a:sym typeface="Wingdings" panose="05000000000000000000" pitchFamily="2" charset="2"/>
              </a:rPr>
              <a:t>Data con Instrumental Data per la colonna anno con l’opzione</a:t>
            </a:r>
          </a:p>
          <a:p>
            <a:pPr lvl="1"/>
            <a:r>
              <a:rPr lang="en-US" dirty="0"/>
              <a:t>Scegliere il matching con </a:t>
            </a:r>
            <a:r>
              <a:rPr lang="en-US" dirty="0">
                <a:sym typeface="Wingdings" panose="05000000000000000000" pitchFamily="2" charset="2"/>
              </a:rPr>
              <a:t>Full Outer (tutte le righe da entrambi)</a:t>
            </a:r>
          </a:p>
          <a:p>
            <a:r>
              <a:rPr lang="en-US" dirty="0">
                <a:sym typeface="Wingdings" panose="05000000000000000000" pitchFamily="2" charset="2"/>
              </a:rPr>
              <a:t>Estrarre tutte le colonne da “table” e </a:t>
            </a:r>
            <a:r>
              <a:rPr lang="en-US" dirty="0" err="1">
                <a:sym typeface="Wingdings" panose="05000000000000000000" pitchFamily="2" charset="2"/>
              </a:rPr>
              <a:t>levare</a:t>
            </a:r>
            <a:r>
              <a:rPr lang="en-US" dirty="0">
                <a:sym typeface="Wingdings" panose="05000000000000000000" pitchFamily="2" charset="2"/>
              </a:rPr>
              <a:t> la </a:t>
            </a:r>
            <a:r>
              <a:rPr lang="en-US" dirty="0" err="1">
                <a:sym typeface="Wingdings" panose="05000000000000000000" pitchFamily="2" charset="2"/>
              </a:rPr>
              <a:t>spunta</a:t>
            </a:r>
            <a:r>
              <a:rPr lang="en-US" dirty="0">
                <a:sym typeface="Wingdings" panose="05000000000000000000" pitchFamily="2" charset="2"/>
              </a:rPr>
              <a:t> “use original column name prefix”</a:t>
            </a:r>
          </a:p>
          <a:p>
            <a:r>
              <a:rPr lang="en-US" dirty="0">
                <a:sym typeface="Wingdings" panose="05000000000000000000" pitchFamily="2" charset="2"/>
              </a:rPr>
              <a:t>Aggiungere una colonna indice che parte da 1000 e ha come incremento 1 e mettere nome </a:t>
            </a:r>
            <a:r>
              <a:rPr lang="en-US" dirty="0"/>
              <a:t> Year (Date)</a:t>
            </a:r>
            <a:r>
              <a:rPr lang="en-US" dirty="0">
                <a:sym typeface="Wingdings" panose="05000000000000000000" pitchFamily="2" charset="2"/>
              </a:rPr>
              <a:t> </a:t>
            </a:r>
            <a:endParaRPr lang="it-IT"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8666945" y="1417638"/>
            <a:ext cx="3307858" cy="4218008"/>
          </a:xfrm>
          <a:prstGeom prst="rect">
            <a:avLst/>
          </a:prstGeom>
        </p:spPr>
      </p:pic>
    </p:spTree>
    <p:extLst>
      <p:ext uri="{BB962C8B-B14F-4D97-AF65-F5344CB8AC3E}">
        <p14:creationId xmlns:p14="http://schemas.microsoft.com/office/powerpoint/2010/main" val="87657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734380" y="1417638"/>
            <a:ext cx="7807036" cy="5737981"/>
          </a:xfrm>
        </p:spPr>
        <p:txBody>
          <a:bodyPr vert="horz" lIns="10800" tIns="0" rIns="0" bIns="0" rtlCol="0">
            <a:normAutofit/>
          </a:bodyPr>
          <a:lstStyle/>
          <a:p>
            <a:r>
              <a:rPr lang="en-US" dirty="0">
                <a:sym typeface="Wingdings" panose="05000000000000000000" pitchFamily="2" charset="2"/>
              </a:rPr>
              <a:t>Cancellare entrambi le colonne “year”</a:t>
            </a:r>
          </a:p>
          <a:p>
            <a:r>
              <a:rPr lang="en-US" dirty="0">
                <a:sym typeface="Wingdings" panose="05000000000000000000" pitchFamily="2" charset="2"/>
              </a:rPr>
              <a:t>Caricare i dati </a:t>
            </a:r>
            <a:r>
              <a:rPr lang="en-US" dirty="0"/>
              <a:t>Associated Error bars</a:t>
            </a:r>
            <a:endParaRPr lang="en-US" dirty="0">
              <a:sym typeface="Wingdings" panose="05000000000000000000" pitchFamily="2" charset="2"/>
            </a:endParaRPr>
          </a:p>
          <a:p>
            <a:r>
              <a:rPr lang="it-IT" dirty="0">
                <a:sym typeface="Wingdings" panose="05000000000000000000" pitchFamily="2" charset="2"/>
              </a:rPr>
              <a:t>Cambiare il tipo di Year in date</a:t>
            </a:r>
          </a:p>
          <a:p>
            <a:r>
              <a:rPr lang="it-IT" dirty="0">
                <a:sym typeface="Wingdings" panose="05000000000000000000" pitchFamily="2" charset="2"/>
              </a:rPr>
              <a:t>Cancellare la prima e l’ultima colonna </a:t>
            </a:r>
          </a:p>
          <a:p>
            <a:r>
              <a:rPr lang="it-IT" dirty="0">
                <a:sym typeface="Wingdings" panose="05000000000000000000" pitchFamily="2" charset="2"/>
              </a:rPr>
              <a:t>Il nome della query è Sigma</a:t>
            </a:r>
          </a:p>
          <a:p>
            <a:r>
              <a:rPr lang="it-IT" dirty="0">
                <a:sym typeface="Wingdings" panose="05000000000000000000" pitchFamily="2" charset="2"/>
              </a:rPr>
              <a:t>Merge per year partendo da data con left outer prendere solo sigma</a:t>
            </a:r>
          </a:p>
          <a:p>
            <a:r>
              <a:rPr lang="it-IT" dirty="0">
                <a:sym typeface="Wingdings" panose="05000000000000000000" pitchFamily="2" charset="2"/>
              </a:rPr>
              <a:t>Usiamo la colonna sigma per calcolare la varianza positiva o negativa delle temperature «reconstructed temperatures» </a:t>
            </a:r>
          </a:p>
          <a:p>
            <a:endParaRPr lang="en-US" dirty="0">
              <a:sym typeface="Wingdings" panose="05000000000000000000" pitchFamily="2" charset="2"/>
            </a:endParaRPr>
          </a:p>
          <a:p>
            <a:endParaRPr lang="en-US" dirty="0">
              <a:sym typeface="Wingdings" panose="05000000000000000000" pitchFamily="2" charset="2"/>
            </a:endParaRPr>
          </a:p>
        </p:txBody>
      </p:sp>
      <p:pic>
        <p:nvPicPr>
          <p:cNvPr id="6" name="Picture 5"/>
          <p:cNvPicPr>
            <a:picLocks noChangeAspect="1"/>
          </p:cNvPicPr>
          <p:nvPr/>
        </p:nvPicPr>
        <p:blipFill>
          <a:blip r:embed="rId2"/>
          <a:stretch>
            <a:fillRect/>
          </a:stretch>
        </p:blipFill>
        <p:spPr>
          <a:xfrm>
            <a:off x="8953048" y="1635477"/>
            <a:ext cx="3238952" cy="2553056"/>
          </a:xfrm>
          <a:prstGeom prst="rect">
            <a:avLst/>
          </a:prstGeom>
        </p:spPr>
      </p:pic>
    </p:spTree>
    <p:extLst>
      <p:ext uri="{BB962C8B-B14F-4D97-AF65-F5344CB8AC3E}">
        <p14:creationId xmlns:p14="http://schemas.microsoft.com/office/powerpoint/2010/main" val="3695696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738512" y="1451972"/>
            <a:ext cx="6665875" cy="5737981"/>
          </a:xfrm>
        </p:spPr>
        <p:txBody>
          <a:bodyPr vert="horz" lIns="10800" tIns="0" rIns="0" bIns="0" rtlCol="0">
            <a:normAutofit/>
          </a:bodyPr>
          <a:lstStyle/>
          <a:p>
            <a:r>
              <a:rPr lang="en-US" dirty="0">
                <a:sym typeface="Wingdings" panose="05000000000000000000" pitchFamily="2" charset="2"/>
              </a:rPr>
              <a:t>Aggiungere una colonna che somma la temperatura ricostruita con il campo sigma  che chiamiamo “Positive Variance” (decimal number)</a:t>
            </a:r>
          </a:p>
          <a:p>
            <a:endParaRPr lang="en-US" dirty="0">
              <a:sym typeface="Wingdings" panose="05000000000000000000" pitchFamily="2" charset="2"/>
            </a:endParaRPr>
          </a:p>
          <a:p>
            <a:r>
              <a:rPr lang="en-US" dirty="0">
                <a:sym typeface="Wingdings" panose="05000000000000000000" pitchFamily="2" charset="2"/>
              </a:rPr>
              <a:t>Aggiungere una colonna che sottrae la temperatura ricostruita con il campo sigma  che chiamiamo “Negative Variance” (decimal number)</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7404387" y="1332848"/>
            <a:ext cx="3935883" cy="2316548"/>
          </a:xfrm>
          <a:prstGeom prst="rect">
            <a:avLst/>
          </a:prstGeom>
        </p:spPr>
      </p:pic>
      <p:pic>
        <p:nvPicPr>
          <p:cNvPr id="5" name="Picture 4"/>
          <p:cNvPicPr>
            <a:picLocks noChangeAspect="1"/>
          </p:cNvPicPr>
          <p:nvPr/>
        </p:nvPicPr>
        <p:blipFill>
          <a:blip r:embed="rId3"/>
          <a:stretch>
            <a:fillRect/>
          </a:stretch>
        </p:blipFill>
        <p:spPr>
          <a:xfrm>
            <a:off x="7404387" y="3754382"/>
            <a:ext cx="3850424" cy="2303625"/>
          </a:xfrm>
          <a:prstGeom prst="rect">
            <a:avLst/>
          </a:prstGeom>
        </p:spPr>
      </p:pic>
    </p:spTree>
    <p:extLst>
      <p:ext uri="{BB962C8B-B14F-4D97-AF65-F5344CB8AC3E}">
        <p14:creationId xmlns:p14="http://schemas.microsoft.com/office/powerpoint/2010/main" val="524767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Query</a:t>
            </a:r>
            <a:endParaRPr lang="it-IT" sz="4400" dirty="0"/>
          </a:p>
        </p:txBody>
      </p:sp>
      <p:sp>
        <p:nvSpPr>
          <p:cNvPr id="9" name="Content Placeholder 13"/>
          <p:cNvSpPr>
            <a:spLocks noGrp="1"/>
          </p:cNvSpPr>
          <p:nvPr>
            <p:ph sz="half" idx="1"/>
          </p:nvPr>
        </p:nvSpPr>
        <p:spPr>
          <a:xfrm>
            <a:off x="729966" y="1417638"/>
            <a:ext cx="7807036" cy="5737981"/>
          </a:xfrm>
        </p:spPr>
        <p:txBody>
          <a:bodyPr vert="horz" lIns="10800" tIns="0" rIns="0" bIns="0" rtlCol="0">
            <a:normAutofit/>
          </a:bodyPr>
          <a:lstStyle/>
          <a:p>
            <a:r>
              <a:rPr lang="en-US" dirty="0">
                <a:sym typeface="Wingdings" panose="05000000000000000000" pitchFamily="2" charset="2"/>
              </a:rPr>
              <a:t>Disabilitare il caricamento sia per:</a:t>
            </a:r>
          </a:p>
          <a:p>
            <a:pPr lvl="1"/>
            <a:r>
              <a:rPr lang="en-US" dirty="0">
                <a:sym typeface="Wingdings" panose="05000000000000000000" pitchFamily="2" charset="2"/>
              </a:rPr>
              <a:t>Instrumental data</a:t>
            </a:r>
          </a:p>
          <a:p>
            <a:pPr lvl="1"/>
            <a:r>
              <a:rPr lang="en-US" dirty="0">
                <a:sym typeface="Wingdings" panose="05000000000000000000" pitchFamily="2" charset="2"/>
              </a:rPr>
              <a:t>Sigma</a:t>
            </a:r>
            <a:endParaRPr lang="it-IT"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Tree>
    <p:extLst>
      <p:ext uri="{BB962C8B-B14F-4D97-AF65-F5344CB8AC3E}">
        <p14:creationId xmlns:p14="http://schemas.microsoft.com/office/powerpoint/2010/main" val="2709634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View</a:t>
            </a:r>
            <a:endParaRPr lang="it-IT" sz="4400" dirty="0"/>
          </a:p>
        </p:txBody>
      </p:sp>
      <p:sp>
        <p:nvSpPr>
          <p:cNvPr id="9" name="Content Placeholder 13"/>
          <p:cNvSpPr>
            <a:spLocks noGrp="1"/>
          </p:cNvSpPr>
          <p:nvPr>
            <p:ph sz="half" idx="1"/>
          </p:nvPr>
        </p:nvSpPr>
        <p:spPr>
          <a:xfrm>
            <a:off x="712874" y="1411976"/>
            <a:ext cx="8128915" cy="5605854"/>
          </a:xfrm>
        </p:spPr>
        <p:txBody>
          <a:bodyPr vert="horz" lIns="10800" tIns="0" rIns="0" bIns="0" rtlCol="0">
            <a:normAutofit/>
          </a:bodyPr>
          <a:lstStyle/>
          <a:p>
            <a:r>
              <a:rPr lang="en-US" dirty="0">
                <a:sym typeface="Wingdings" panose="05000000000000000000" pitchFamily="2" charset="2"/>
              </a:rPr>
              <a:t>Creare un line chart</a:t>
            </a:r>
          </a:p>
          <a:p>
            <a:pPr lvl="1"/>
            <a:r>
              <a:rPr lang="en-US" dirty="0">
                <a:sym typeface="Wingdings" panose="05000000000000000000" pitchFamily="2" charset="2"/>
              </a:rPr>
              <a:t>Year negli assi</a:t>
            </a:r>
          </a:p>
          <a:p>
            <a:pPr lvl="1"/>
            <a:r>
              <a:rPr lang="en-US" dirty="0">
                <a:sym typeface="Wingdings" panose="05000000000000000000" pitchFamily="2" charset="2"/>
              </a:rPr>
              <a:t>Reconstructed Temp Change</a:t>
            </a:r>
          </a:p>
          <a:p>
            <a:pPr lvl="1"/>
            <a:r>
              <a:rPr lang="en-US" dirty="0">
                <a:sym typeface="Wingdings" panose="05000000000000000000" pitchFamily="2" charset="2"/>
              </a:rPr>
              <a:t>Instrumental Temp Change</a:t>
            </a:r>
          </a:p>
          <a:p>
            <a:pPr lvl="1"/>
            <a:r>
              <a:rPr lang="en-US" dirty="0">
                <a:sym typeface="Wingdings" panose="05000000000000000000" pitchFamily="2" charset="2"/>
              </a:rPr>
              <a:t>Positive Variance </a:t>
            </a:r>
          </a:p>
          <a:p>
            <a:pPr lvl="1"/>
            <a:r>
              <a:rPr lang="en-US" dirty="0">
                <a:sym typeface="Wingdings" panose="05000000000000000000" pitchFamily="2" charset="2"/>
              </a:rPr>
              <a:t>Negative Variance </a:t>
            </a:r>
          </a:p>
          <a:p>
            <a:r>
              <a:rPr lang="en-US" dirty="0">
                <a:sym typeface="Wingdings" panose="05000000000000000000" pitchFamily="2" charset="2"/>
              </a:rPr>
              <a:t>Cambiare i colori su Format-&gt;Data colors</a:t>
            </a:r>
          </a:p>
          <a:p>
            <a:endParaRPr lang="en-US" dirty="0">
              <a:sym typeface="Wingdings" panose="05000000000000000000" pitchFamily="2" charset="2"/>
            </a:endParaRPr>
          </a:p>
        </p:txBody>
      </p:sp>
      <p:pic>
        <p:nvPicPr>
          <p:cNvPr id="2052" name="Picture 4" descr="https://powerbicdn.azureedge.net/cvt-753004e7eeb28e5f000ffa260c380e6e9ef7717b393393b710d29b8c23fd884d/pictures/pages/datajournalism/courses/visualization/image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3017" y="2946287"/>
            <a:ext cx="1905000" cy="2762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powerbicdn.azureedge.net/cvt-9a308901127de554368b3e48b8d14980d82d2121fed82b44b979ca88524f65ae/pictures/pages/datajournalism/courses/visualization/image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505" y="1411976"/>
            <a:ext cx="38004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414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887936" y="2447349"/>
            <a:ext cx="10879344" cy="3699164"/>
          </a:xfrm>
          <a:custGeom>
            <a:avLst/>
            <a:gdLst/>
            <a:ahLst/>
            <a:cxnLst/>
            <a:rect l="l" t="t" r="r" b="b"/>
            <a:pathLst>
              <a:path w="6212205" h="2246629">
                <a:moveTo>
                  <a:pt x="0" y="2246376"/>
                </a:moveTo>
                <a:lnTo>
                  <a:pt x="6211824" y="2246376"/>
                </a:lnTo>
                <a:lnTo>
                  <a:pt x="6211824" y="0"/>
                </a:lnTo>
                <a:lnTo>
                  <a:pt x="0" y="0"/>
                </a:lnTo>
                <a:lnTo>
                  <a:pt x="0" y="2246376"/>
                </a:lnTo>
                <a:close/>
              </a:path>
            </a:pathLst>
          </a:custGeom>
          <a:solidFill>
            <a:srgbClr val="333333"/>
          </a:solidFill>
        </p:spPr>
        <p:txBody>
          <a:bodyPr wrap="square" lIns="0" tIns="0" rIns="0" bIns="0" rtlCol="0"/>
          <a:lstStyle/>
          <a:p>
            <a:pPr marL="12700" defTabSz="914400">
              <a:spcAft>
                <a:spcPts val="1000"/>
              </a:spcAft>
              <a:buSzPct val="79545"/>
              <a:tabLst>
                <a:tab pos="355600" algn="l"/>
                <a:tab pos="356235" algn="l"/>
              </a:tabLst>
            </a:pPr>
            <a:r>
              <a:rPr lang="en-US" sz="2400" dirty="0">
                <a:solidFill>
                  <a:schemeClr val="bg1"/>
                </a:solidFill>
              </a:rPr>
              <a:t>Temp Average =</a:t>
            </a:r>
            <a:br>
              <a:rPr lang="en-US" sz="2400" dirty="0">
                <a:solidFill>
                  <a:schemeClr val="bg1"/>
                </a:solidFill>
              </a:rPr>
            </a:br>
            <a:r>
              <a:rPr lang="en-US" sz="2400" dirty="0">
                <a:solidFill>
                  <a:schemeClr val="bg1"/>
                </a:solidFill>
              </a:rPr>
              <a:t> IF </a:t>
            </a:r>
            <a:r>
              <a:rPr lang="en-US" sz="2400" dirty="0">
                <a:solidFill>
                  <a:schemeClr val="bg1"/>
                </a:solidFill>
                <a:latin typeface="Calibri Light" panose="020F0302020204030204" pitchFamily="34" charset="0"/>
              </a:rPr>
              <a:t>(</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ISBLANK ( [Instrumental Temp Change] ),</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[Reconstructed Temp Change],</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IF (</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ISBLANK ( [Reconstructed Temp Change] ),</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[Instrumental Temp Change],</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 [Instrumental Temp Change] + [Reconstructed Temp Change] )</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 2</a:t>
            </a:r>
            <a:br>
              <a:rPr lang="en-US" sz="2400" dirty="0">
                <a:solidFill>
                  <a:schemeClr val="bg1"/>
                </a:solidFill>
                <a:latin typeface="Calibri Light" panose="020F0302020204030204" pitchFamily="34" charset="0"/>
              </a:rPr>
            </a:br>
            <a:r>
              <a:rPr lang="en-US" sz="2400" dirty="0">
                <a:solidFill>
                  <a:schemeClr val="bg1"/>
                </a:solidFill>
                <a:latin typeface="Calibri Light" panose="020F0302020204030204" pitchFamily="34" charset="0"/>
              </a:rPr>
              <a:t>    ))</a:t>
            </a:r>
            <a:endParaRPr lang="en-US" sz="2400" dirty="0">
              <a:solidFill>
                <a:schemeClr val="bg1"/>
              </a:solidFill>
              <a:latin typeface="Calibri Light" panose="020F0302020204030204" pitchFamily="34" charset="0"/>
              <a:sym typeface="Wingdings" panose="05000000000000000000" pitchFamily="2" charset="2"/>
            </a:endParaRPr>
          </a:p>
        </p:txBody>
      </p:sp>
      <p:sp>
        <p:nvSpPr>
          <p:cNvPr id="2" name="Title 1"/>
          <p:cNvSpPr>
            <a:spLocks noGrp="1"/>
          </p:cNvSpPr>
          <p:nvPr>
            <p:ph type="title"/>
          </p:nvPr>
        </p:nvSpPr>
        <p:spPr/>
        <p:txBody>
          <a:bodyPr>
            <a:normAutofit/>
          </a:bodyPr>
          <a:lstStyle/>
          <a:p>
            <a:pPr>
              <a:spcBef>
                <a:spcPts val="0"/>
              </a:spcBef>
            </a:pPr>
            <a:r>
              <a:rPr lang="it-IT" sz="4400"/>
              <a:t>Demo: Power Pivot</a:t>
            </a:r>
            <a:endParaRPr lang="it-IT" sz="4400" dirty="0"/>
          </a:p>
        </p:txBody>
      </p:sp>
      <p:sp>
        <p:nvSpPr>
          <p:cNvPr id="9" name="Content Placeholder 13"/>
          <p:cNvSpPr>
            <a:spLocks noGrp="1"/>
          </p:cNvSpPr>
          <p:nvPr>
            <p:ph sz="half" idx="1"/>
          </p:nvPr>
        </p:nvSpPr>
        <p:spPr>
          <a:xfrm>
            <a:off x="516321" y="1304349"/>
            <a:ext cx="11336417" cy="1527341"/>
          </a:xfrm>
        </p:spPr>
        <p:txBody>
          <a:bodyPr vert="horz" lIns="10800" tIns="0" rIns="0" bIns="0" rtlCol="0">
            <a:normAutofit fontScale="92500" lnSpcReduction="20000"/>
          </a:bodyPr>
          <a:lstStyle/>
          <a:p>
            <a:r>
              <a:rPr lang="en-US" dirty="0">
                <a:sym typeface="Wingdings" panose="05000000000000000000" pitchFamily="2" charset="2"/>
              </a:rPr>
              <a:t>Ora ci serve una linea di trend che calcoleremo in DAX</a:t>
            </a:r>
          </a:p>
          <a:p>
            <a:r>
              <a:rPr lang="en-US" dirty="0">
                <a:sym typeface="Wingdings" panose="05000000000000000000" pitchFamily="2" charset="2"/>
              </a:rPr>
              <a:t>Per una data verifichiamo che ci sia almeno una temperatura (instrumental,reconstructed) se ci sono entrambi calcolo la media dei due</a:t>
            </a:r>
            <a:endParaRPr lang="en-US" dirty="0"/>
          </a:p>
          <a:p>
            <a:pPr marL="0" indent="0">
              <a:buNone/>
            </a:pPr>
            <a:r>
              <a:rPr lang="en-US" dirty="0"/>
              <a:t> </a:t>
            </a:r>
            <a:endParaRPr lang="en-US" dirty="0">
              <a:sym typeface="Wingdings" panose="05000000000000000000" pitchFamily="2" charset="2"/>
            </a:endParaRPr>
          </a:p>
        </p:txBody>
      </p:sp>
    </p:spTree>
    <p:extLst>
      <p:ext uri="{BB962C8B-B14F-4D97-AF65-F5344CB8AC3E}">
        <p14:creationId xmlns:p14="http://schemas.microsoft.com/office/powerpoint/2010/main" val="1703305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Organizers</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543" y="1655369"/>
            <a:ext cx="4094005" cy="871673"/>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7733" y="3052489"/>
            <a:ext cx="1549368" cy="1131038"/>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3500" y="1655369"/>
            <a:ext cx="2397834" cy="89817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77917" y="4358398"/>
            <a:ext cx="3814329" cy="1144298"/>
          </a:xfrm>
          <a:prstGeom prst="rect">
            <a:avLst/>
          </a:prstGeom>
        </p:spPr>
      </p:pic>
      <p:grpSp>
        <p:nvGrpSpPr>
          <p:cNvPr id="12" name="Group 11"/>
          <p:cNvGrpSpPr/>
          <p:nvPr/>
        </p:nvGrpSpPr>
        <p:grpSpPr>
          <a:xfrm>
            <a:off x="2277916" y="2553540"/>
            <a:ext cx="3590638" cy="1573453"/>
            <a:chOff x="1238832" y="4362171"/>
            <a:chExt cx="3590638" cy="1573453"/>
          </a:xfrm>
        </p:grpSpPr>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56017" y="4362171"/>
              <a:ext cx="1573453" cy="1573453"/>
            </a:xfrm>
            <a:prstGeom prst="rect">
              <a:avLst/>
            </a:prstGeom>
          </p:spPr>
        </p:pic>
        <p:sp>
          <p:nvSpPr>
            <p:cNvPr id="10" name="TextBox 9"/>
            <p:cNvSpPr txBox="1"/>
            <p:nvPr/>
          </p:nvSpPr>
          <p:spPr>
            <a:xfrm>
              <a:off x="1238832" y="5383619"/>
              <a:ext cx="2983347" cy="523220"/>
            </a:xfrm>
            <a:prstGeom prst="rect">
              <a:avLst/>
            </a:prstGeom>
            <a:noFill/>
          </p:spPr>
          <p:txBody>
            <a:bodyPr wrap="square" rtlCol="0">
              <a:spAutoFit/>
            </a:bodyPr>
            <a:lstStyle/>
            <a:p>
              <a:r>
                <a:rPr lang="en-US" sz="2800" dirty="0">
                  <a:latin typeface="Segoe UI" panose="020B0502040204020203" pitchFamily="34" charset="0"/>
                  <a:cs typeface="Segoe UI" panose="020B0502040204020203" pitchFamily="34" charset="0"/>
                </a:rPr>
                <a:t>getlatestversion.it</a:t>
              </a:r>
            </a:p>
          </p:txBody>
        </p:sp>
      </p:grpSp>
      <p:pic>
        <p:nvPicPr>
          <p:cNvPr id="8" name="Picture 7"/>
          <p:cNvPicPr>
            <a:picLocks noChangeAspect="1"/>
          </p:cNvPicPr>
          <p:nvPr/>
        </p:nvPicPr>
        <p:blipFill>
          <a:blip r:embed="rId7"/>
          <a:stretch>
            <a:fillRect/>
          </a:stretch>
        </p:blipFill>
        <p:spPr>
          <a:xfrm>
            <a:off x="7341963" y="4630855"/>
            <a:ext cx="2307942" cy="1103060"/>
          </a:xfrm>
          <a:prstGeom prst="rect">
            <a:avLst/>
          </a:prstGeom>
        </p:spPr>
      </p:pic>
    </p:spTree>
    <p:extLst>
      <p:ext uri="{BB962C8B-B14F-4D97-AF65-F5344CB8AC3E}">
        <p14:creationId xmlns:p14="http://schemas.microsoft.com/office/powerpoint/2010/main" val="1624814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3"/>
          <p:cNvSpPr/>
          <p:nvPr/>
        </p:nvSpPr>
        <p:spPr>
          <a:xfrm>
            <a:off x="1679171" y="3839711"/>
            <a:ext cx="9842269" cy="2201105"/>
          </a:xfrm>
          <a:custGeom>
            <a:avLst/>
            <a:gdLst/>
            <a:ahLst/>
            <a:cxnLst/>
            <a:rect l="l" t="t" r="r" b="b"/>
            <a:pathLst>
              <a:path w="6212205" h="2246629">
                <a:moveTo>
                  <a:pt x="0" y="2246376"/>
                </a:moveTo>
                <a:lnTo>
                  <a:pt x="6211824" y="2246376"/>
                </a:lnTo>
                <a:lnTo>
                  <a:pt x="6211824" y="0"/>
                </a:lnTo>
                <a:lnTo>
                  <a:pt x="0" y="0"/>
                </a:lnTo>
                <a:lnTo>
                  <a:pt x="0" y="2246376"/>
                </a:lnTo>
                <a:close/>
              </a:path>
            </a:pathLst>
          </a:custGeom>
          <a:solidFill>
            <a:srgbClr val="333333"/>
          </a:solidFill>
        </p:spPr>
        <p:txBody>
          <a:bodyPr wrap="square" lIns="0" tIns="0" rIns="0" bIns="0" rtlCol="0"/>
          <a:lstStyle/>
          <a:p>
            <a:endParaRPr/>
          </a:p>
        </p:txBody>
      </p:sp>
      <p:sp>
        <p:nvSpPr>
          <p:cNvPr id="6" name="object 3"/>
          <p:cNvSpPr/>
          <p:nvPr/>
        </p:nvSpPr>
        <p:spPr>
          <a:xfrm>
            <a:off x="1666275" y="2477433"/>
            <a:ext cx="9916125" cy="764771"/>
          </a:xfrm>
          <a:custGeom>
            <a:avLst/>
            <a:gdLst/>
            <a:ahLst/>
            <a:cxnLst/>
            <a:rect l="l" t="t" r="r" b="b"/>
            <a:pathLst>
              <a:path w="6212205" h="2246629">
                <a:moveTo>
                  <a:pt x="0" y="2246376"/>
                </a:moveTo>
                <a:lnTo>
                  <a:pt x="6211824" y="2246376"/>
                </a:lnTo>
                <a:lnTo>
                  <a:pt x="6211824" y="0"/>
                </a:lnTo>
                <a:lnTo>
                  <a:pt x="0" y="0"/>
                </a:lnTo>
                <a:lnTo>
                  <a:pt x="0" y="2246376"/>
                </a:lnTo>
                <a:close/>
              </a:path>
            </a:pathLst>
          </a:custGeom>
          <a:solidFill>
            <a:srgbClr val="333333"/>
          </a:solidFill>
        </p:spPr>
        <p:txBody>
          <a:bodyPr wrap="square" lIns="0" tIns="0" rIns="0" bIns="0" rtlCol="0"/>
          <a:lstStyle/>
          <a:p>
            <a:endParaRPr/>
          </a:p>
        </p:txBody>
      </p:sp>
      <p:sp>
        <p:nvSpPr>
          <p:cNvPr id="2" name="Title 1"/>
          <p:cNvSpPr>
            <a:spLocks noGrp="1"/>
          </p:cNvSpPr>
          <p:nvPr>
            <p:ph type="title"/>
          </p:nvPr>
        </p:nvSpPr>
        <p:spPr/>
        <p:txBody>
          <a:bodyPr>
            <a:normAutofit/>
          </a:bodyPr>
          <a:lstStyle/>
          <a:p>
            <a:pPr>
              <a:spcBef>
                <a:spcPts val="0"/>
              </a:spcBef>
            </a:pPr>
            <a:r>
              <a:rPr lang="it-IT" sz="4400" dirty="0"/>
              <a:t>Demo: Power Pivot</a:t>
            </a:r>
          </a:p>
        </p:txBody>
      </p:sp>
      <p:sp>
        <p:nvSpPr>
          <p:cNvPr id="9" name="Content Placeholder 13"/>
          <p:cNvSpPr>
            <a:spLocks noGrp="1"/>
          </p:cNvSpPr>
          <p:nvPr>
            <p:ph sz="half" idx="1"/>
          </p:nvPr>
        </p:nvSpPr>
        <p:spPr>
          <a:xfrm>
            <a:off x="743484" y="1334433"/>
            <a:ext cx="11401437" cy="5865135"/>
          </a:xfrm>
        </p:spPr>
        <p:txBody>
          <a:bodyPr vert="horz" lIns="10800" tIns="0" rIns="0" bIns="0" rtlCol="0">
            <a:normAutofit/>
          </a:bodyPr>
          <a:lstStyle/>
          <a:p>
            <a:r>
              <a:rPr lang="en-US" dirty="0">
                <a:sym typeface="Wingdings" panose="05000000000000000000" pitchFamily="2" charset="2"/>
              </a:rPr>
              <a:t>Ora dobbiamo creare una misura per calcolare la somma delle temperature change medie</a:t>
            </a:r>
            <a:r>
              <a:rPr lang="en-US" dirty="0"/>
              <a:t>     </a:t>
            </a:r>
          </a:p>
          <a:p>
            <a:endParaRPr lang="en-US" b="1" dirty="0">
              <a:solidFill>
                <a:schemeClr val="bg1"/>
              </a:solidFill>
            </a:endParaRPr>
          </a:p>
          <a:p>
            <a:pPr marL="0" indent="0">
              <a:buNone/>
            </a:pPr>
            <a:r>
              <a:rPr lang="en-US" b="1" dirty="0">
                <a:solidFill>
                  <a:schemeClr val="bg1"/>
                </a:solidFill>
              </a:rPr>
              <a:t>	    Temperature Change = SUM(Data[Temp Average])</a:t>
            </a:r>
          </a:p>
          <a:p>
            <a:r>
              <a:rPr lang="en-US" dirty="0">
                <a:sym typeface="Wingdings" panose="05000000000000000000" pitchFamily="2" charset="2"/>
              </a:rPr>
              <a:t>Calcoliamo la media mobile della temperature change su 40 anni</a:t>
            </a:r>
          </a:p>
          <a:p>
            <a:pPr marL="0" indent="0">
              <a:buNone/>
            </a:pPr>
            <a:r>
              <a:rPr lang="en-US" dirty="0"/>
              <a:t>	      </a:t>
            </a:r>
            <a:r>
              <a:rPr lang="en-US" b="1" dirty="0">
                <a:solidFill>
                  <a:schemeClr val="bg1"/>
                </a:solidFill>
              </a:rPr>
              <a:t>Trend line40 =</a:t>
            </a:r>
            <a:br>
              <a:rPr lang="en-US" b="1" dirty="0">
                <a:solidFill>
                  <a:schemeClr val="bg1"/>
                </a:solidFill>
              </a:rPr>
            </a:br>
            <a:r>
              <a:rPr lang="en-US" b="1" dirty="0">
                <a:solidFill>
                  <a:schemeClr val="bg1"/>
                </a:solidFill>
              </a:rPr>
              <a:t>			AVERAGEX (</a:t>
            </a:r>
            <a:br>
              <a:rPr lang="en-US" b="1" dirty="0">
                <a:solidFill>
                  <a:schemeClr val="bg1"/>
                </a:solidFill>
              </a:rPr>
            </a:br>
            <a:r>
              <a:rPr lang="en-US" b="1" dirty="0">
                <a:solidFill>
                  <a:schemeClr val="bg1"/>
                </a:solidFill>
              </a:rPr>
              <a:t>   				 DATESINPERIOD ( Data[Year], </a:t>
            </a:r>
            <a:br>
              <a:rPr lang="en-US" b="1" dirty="0">
                <a:solidFill>
                  <a:schemeClr val="bg1"/>
                </a:solidFill>
              </a:rPr>
            </a:br>
            <a:r>
              <a:rPr lang="en-US" b="1" dirty="0">
                <a:solidFill>
                  <a:schemeClr val="bg1"/>
                </a:solidFill>
              </a:rPr>
              <a:t>                  					LASTDATE ( Data[Year] ), -40, YEAR ),</a:t>
            </a:r>
            <a:br>
              <a:rPr lang="en-US" b="1" dirty="0">
                <a:solidFill>
                  <a:schemeClr val="bg1"/>
                </a:solidFill>
              </a:rPr>
            </a:br>
            <a:r>
              <a:rPr lang="en-US" b="1" dirty="0">
                <a:solidFill>
                  <a:schemeClr val="bg1"/>
                </a:solidFill>
              </a:rPr>
              <a:t>   						      [Temperature Change]				        )</a:t>
            </a:r>
          </a:p>
          <a:p>
            <a:pPr marL="0" indent="0">
              <a:buNone/>
            </a:pPr>
            <a:endParaRPr lang="en-US" b="1" dirty="0">
              <a:solidFill>
                <a:schemeClr val="bg1"/>
              </a:solidFill>
            </a:endParaRPr>
          </a:p>
          <a:p>
            <a:pPr marL="0" indent="0">
              <a:buNone/>
            </a:pPr>
            <a:endParaRPr lang="en-US" b="1" dirty="0">
              <a:solidFill>
                <a:schemeClr val="bg1"/>
              </a:solidFill>
            </a:endParaRPr>
          </a:p>
          <a:p>
            <a:endParaRPr lang="en-US" dirty="0">
              <a:sym typeface="Wingdings" panose="05000000000000000000" pitchFamily="2" charset="2"/>
            </a:endParaRPr>
          </a:p>
        </p:txBody>
      </p:sp>
    </p:spTree>
    <p:extLst>
      <p:ext uri="{BB962C8B-B14F-4D97-AF65-F5344CB8AC3E}">
        <p14:creationId xmlns:p14="http://schemas.microsoft.com/office/powerpoint/2010/main" val="1242798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6286499" y="1825619"/>
            <a:ext cx="5189592" cy="403842"/>
          </a:xfrm>
          <a:custGeom>
            <a:avLst/>
            <a:gdLst/>
            <a:ahLst/>
            <a:cxnLst/>
            <a:rect l="l" t="t" r="r" b="b"/>
            <a:pathLst>
              <a:path w="6212205" h="2246629">
                <a:moveTo>
                  <a:pt x="0" y="2246376"/>
                </a:moveTo>
                <a:lnTo>
                  <a:pt x="6211824" y="2246376"/>
                </a:lnTo>
                <a:lnTo>
                  <a:pt x="6211824" y="0"/>
                </a:lnTo>
                <a:lnTo>
                  <a:pt x="0" y="0"/>
                </a:lnTo>
                <a:lnTo>
                  <a:pt x="0" y="2246376"/>
                </a:lnTo>
                <a:close/>
              </a:path>
            </a:pathLst>
          </a:custGeom>
          <a:solidFill>
            <a:srgbClr val="333333"/>
          </a:solidFill>
        </p:spPr>
        <p:txBody>
          <a:bodyPr wrap="square" lIns="0" tIns="0" rIns="0" bIns="0" rtlCol="0"/>
          <a:lstStyle/>
          <a:p>
            <a:endParaRPr/>
          </a:p>
        </p:txBody>
      </p:sp>
      <p:sp>
        <p:nvSpPr>
          <p:cNvPr id="5" name="object 3"/>
          <p:cNvSpPr/>
          <p:nvPr/>
        </p:nvSpPr>
        <p:spPr>
          <a:xfrm>
            <a:off x="954374" y="3041284"/>
            <a:ext cx="9842269" cy="3157798"/>
          </a:xfrm>
          <a:custGeom>
            <a:avLst/>
            <a:gdLst/>
            <a:ahLst/>
            <a:cxnLst/>
            <a:rect l="l" t="t" r="r" b="b"/>
            <a:pathLst>
              <a:path w="6212205" h="2246629">
                <a:moveTo>
                  <a:pt x="0" y="2246376"/>
                </a:moveTo>
                <a:lnTo>
                  <a:pt x="6211824" y="2246376"/>
                </a:lnTo>
                <a:lnTo>
                  <a:pt x="6211824" y="0"/>
                </a:lnTo>
                <a:lnTo>
                  <a:pt x="0" y="0"/>
                </a:lnTo>
                <a:lnTo>
                  <a:pt x="0" y="2246376"/>
                </a:lnTo>
                <a:close/>
              </a:path>
            </a:pathLst>
          </a:custGeom>
          <a:solidFill>
            <a:srgbClr val="333333"/>
          </a:solidFill>
        </p:spPr>
        <p:txBody>
          <a:bodyPr wrap="square" lIns="0" tIns="0" rIns="0" bIns="0" rtlCol="0"/>
          <a:lstStyle/>
          <a:p>
            <a:endParaRPr/>
          </a:p>
        </p:txBody>
      </p:sp>
      <p:sp>
        <p:nvSpPr>
          <p:cNvPr id="2" name="Title 1"/>
          <p:cNvSpPr>
            <a:spLocks noGrp="1"/>
          </p:cNvSpPr>
          <p:nvPr>
            <p:ph type="title"/>
          </p:nvPr>
        </p:nvSpPr>
        <p:spPr/>
        <p:txBody>
          <a:bodyPr>
            <a:normAutofit/>
          </a:bodyPr>
          <a:lstStyle/>
          <a:p>
            <a:pPr>
              <a:spcBef>
                <a:spcPts val="0"/>
              </a:spcBef>
            </a:pPr>
            <a:r>
              <a:rPr lang="it-IT" sz="4400"/>
              <a:t>Demo: Power Pivot</a:t>
            </a:r>
            <a:endParaRPr lang="it-IT" sz="4400" dirty="0"/>
          </a:p>
        </p:txBody>
      </p:sp>
      <p:sp>
        <p:nvSpPr>
          <p:cNvPr id="9" name="Content Placeholder 13"/>
          <p:cNvSpPr>
            <a:spLocks noGrp="1"/>
          </p:cNvSpPr>
          <p:nvPr>
            <p:ph sz="half" idx="1"/>
          </p:nvPr>
        </p:nvSpPr>
        <p:spPr>
          <a:xfrm>
            <a:off x="726394" y="1273323"/>
            <a:ext cx="11465606" cy="5584677"/>
          </a:xfrm>
        </p:spPr>
        <p:txBody>
          <a:bodyPr vert="horz" lIns="10800" tIns="0" rIns="0" bIns="0" rtlCol="0">
            <a:normAutofit/>
          </a:bodyPr>
          <a:lstStyle/>
          <a:p>
            <a:r>
              <a:rPr lang="en-US" dirty="0">
                <a:sym typeface="Wingdings" panose="05000000000000000000" pitchFamily="2" charset="2"/>
              </a:rPr>
              <a:t>Aggiungiamo una tabella presa dal file excel Century.xlsx</a:t>
            </a:r>
          </a:p>
          <a:p>
            <a:r>
              <a:rPr lang="en-US" dirty="0">
                <a:sym typeface="Wingdings" panose="05000000000000000000" pitchFamily="2" charset="2"/>
              </a:rPr>
              <a:t>Creiamo colonna calcolata su Data 	</a:t>
            </a:r>
            <a:r>
              <a:rPr lang="en-US" sz="2400" dirty="0">
                <a:solidFill>
                  <a:schemeClr val="bg1"/>
                </a:solidFill>
                <a:sym typeface="Wingdings" panose="05000000000000000000" pitchFamily="2" charset="2"/>
              </a:rPr>
              <a:t>OnlyYear = YEAR(Data[Year])</a:t>
            </a:r>
          </a:p>
          <a:p>
            <a:r>
              <a:rPr lang="en-US" dirty="0">
                <a:sym typeface="Wingdings" panose="05000000000000000000" pitchFamily="2" charset="2"/>
              </a:rPr>
              <a:t>Con DAX creiamo una colonna calcolata sulla tabella Data che permette di ottenere il centenario in base alla colonna calcolata anno</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4" name="Content Placeholder 13"/>
          <p:cNvSpPr>
            <a:spLocks noGrp="1"/>
          </p:cNvSpPr>
          <p:nvPr>
            <p:ph sz="half" idx="2"/>
          </p:nvPr>
        </p:nvSpPr>
        <p:spPr>
          <a:xfrm>
            <a:off x="609600" y="3041284"/>
            <a:ext cx="11353798" cy="2973772"/>
          </a:xfrm>
        </p:spPr>
        <p:txBody>
          <a:bodyPr vert="horz" lIns="91440" tIns="45720" rIns="91440" bIns="45720" rtlCol="0">
            <a:noAutofit/>
          </a:bodyPr>
          <a:lstStyle/>
          <a:p>
            <a:pPr marL="12700" indent="0" defTabSz="914400">
              <a:lnSpc>
                <a:spcPct val="100000"/>
              </a:lnSpc>
              <a:buSzPct val="79545"/>
              <a:buNone/>
              <a:tabLst>
                <a:tab pos="355600" algn="l"/>
                <a:tab pos="356235" algn="l"/>
              </a:tabLst>
            </a:pPr>
            <a:r>
              <a:rPr lang="en-US" dirty="0">
                <a:solidFill>
                  <a:schemeClr val="bg1"/>
                </a:solidFill>
              </a:rPr>
              <a:t>		</a:t>
            </a:r>
            <a:r>
              <a:rPr lang="en-US" b="1" dirty="0">
                <a:solidFill>
                  <a:schemeClr val="bg1"/>
                </a:solidFill>
              </a:rPr>
              <a:t>CenturyRange =</a:t>
            </a:r>
            <a:br>
              <a:rPr lang="en-US" b="1" dirty="0">
                <a:solidFill>
                  <a:schemeClr val="bg1"/>
                </a:solidFill>
              </a:rPr>
            </a:br>
            <a:r>
              <a:rPr lang="en-US" b="1" dirty="0">
                <a:solidFill>
                  <a:schemeClr val="bg1"/>
                </a:solidFill>
              </a:rPr>
              <a:t>	CALCULATE (</a:t>
            </a:r>
            <a:br>
              <a:rPr lang="en-US" b="1" dirty="0">
                <a:solidFill>
                  <a:schemeClr val="bg1"/>
                </a:solidFill>
              </a:rPr>
            </a:br>
            <a:r>
              <a:rPr lang="en-US" b="1" dirty="0">
                <a:solidFill>
                  <a:schemeClr val="bg1"/>
                </a:solidFill>
              </a:rPr>
              <a:t>   	 VALUES ( Century[Century] ),</a:t>
            </a:r>
            <a:br>
              <a:rPr lang="en-US" b="1" dirty="0">
                <a:solidFill>
                  <a:schemeClr val="bg1"/>
                </a:solidFill>
              </a:rPr>
            </a:br>
            <a:r>
              <a:rPr lang="en-US" b="1" dirty="0">
                <a:solidFill>
                  <a:schemeClr val="bg1"/>
                </a:solidFill>
              </a:rPr>
              <a:t>   	 FILTER (</a:t>
            </a:r>
            <a:br>
              <a:rPr lang="en-US" b="1" dirty="0">
                <a:solidFill>
                  <a:schemeClr val="bg1"/>
                </a:solidFill>
              </a:rPr>
            </a:br>
            <a:r>
              <a:rPr lang="en-US" b="1" dirty="0">
                <a:solidFill>
                  <a:schemeClr val="bg1"/>
                </a:solidFill>
              </a:rPr>
              <a:t>       	 Century,</a:t>
            </a:r>
            <a:br>
              <a:rPr lang="en-US" b="1" dirty="0">
                <a:solidFill>
                  <a:schemeClr val="bg1"/>
                </a:solidFill>
              </a:rPr>
            </a:br>
            <a:r>
              <a:rPr lang="en-US" b="1" dirty="0">
                <a:solidFill>
                  <a:schemeClr val="bg1"/>
                </a:solidFill>
              </a:rPr>
              <a:t>       	 Data[OnlyYear] &gt;= Century[From]</a:t>
            </a:r>
            <a:br>
              <a:rPr lang="en-US" b="1" dirty="0">
                <a:solidFill>
                  <a:schemeClr val="bg1"/>
                </a:solidFill>
              </a:rPr>
            </a:br>
            <a:r>
              <a:rPr lang="en-US" b="1" dirty="0">
                <a:solidFill>
                  <a:schemeClr val="bg1"/>
                </a:solidFill>
              </a:rPr>
              <a:t>           	 &amp;&amp; Data[OnlyYear] &lt; Century[To] )	)</a:t>
            </a:r>
            <a:endParaRPr lang="en-US" b="1" dirty="0">
              <a:solidFill>
                <a:schemeClr val="bg1"/>
              </a:solidFill>
              <a:sym typeface="Wingdings" panose="05000000000000000000" pitchFamily="2" charset="2"/>
            </a:endParaRPr>
          </a:p>
        </p:txBody>
      </p:sp>
    </p:spTree>
    <p:extLst>
      <p:ext uri="{BB962C8B-B14F-4D97-AF65-F5344CB8AC3E}">
        <p14:creationId xmlns:p14="http://schemas.microsoft.com/office/powerpoint/2010/main" val="2378930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a:t>Demo: Power View</a:t>
            </a:r>
            <a:endParaRPr lang="it-IT" sz="4400" dirty="0"/>
          </a:p>
        </p:txBody>
      </p:sp>
      <p:sp>
        <p:nvSpPr>
          <p:cNvPr id="9" name="Content Placeholder 13"/>
          <p:cNvSpPr>
            <a:spLocks noGrp="1"/>
          </p:cNvSpPr>
          <p:nvPr>
            <p:ph sz="half" idx="1"/>
          </p:nvPr>
        </p:nvSpPr>
        <p:spPr>
          <a:xfrm>
            <a:off x="747058" y="1385490"/>
            <a:ext cx="8842521" cy="5737981"/>
          </a:xfrm>
        </p:spPr>
        <p:txBody>
          <a:bodyPr vert="horz" lIns="10800" tIns="0" rIns="0" bIns="0" rtlCol="0">
            <a:normAutofit/>
          </a:bodyPr>
          <a:lstStyle/>
          <a:p>
            <a:r>
              <a:rPr lang="en-US" dirty="0">
                <a:sym typeface="Wingdings" panose="05000000000000000000" pitchFamily="2" charset="2"/>
              </a:rPr>
              <a:t>Creiamo uno slicer sui secoli</a:t>
            </a:r>
          </a:p>
          <a:p>
            <a:r>
              <a:rPr lang="en-US" dirty="0">
                <a:sym typeface="Wingdings" panose="05000000000000000000" pitchFamily="2" charset="2"/>
              </a:rPr>
              <a:t>Utilizziamo un visual per la narrazione dei dati narratives-for-power-</a:t>
            </a:r>
            <a:r>
              <a:rPr lang="en-US" dirty="0" err="1">
                <a:sym typeface="Wingdings" panose="05000000000000000000" pitchFamily="2" charset="2"/>
              </a:rPr>
              <a:t>bi.pbiviz</a:t>
            </a:r>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10484936" y="1376869"/>
            <a:ext cx="1595293" cy="5787371"/>
          </a:xfrm>
          <a:prstGeom prst="rect">
            <a:avLst/>
          </a:prstGeom>
        </p:spPr>
      </p:pic>
      <p:pic>
        <p:nvPicPr>
          <p:cNvPr id="8" name="Picture 7"/>
          <p:cNvPicPr>
            <a:picLocks noChangeAspect="1"/>
          </p:cNvPicPr>
          <p:nvPr/>
        </p:nvPicPr>
        <p:blipFill>
          <a:blip r:embed="rId3"/>
          <a:stretch>
            <a:fillRect/>
          </a:stretch>
        </p:blipFill>
        <p:spPr>
          <a:xfrm>
            <a:off x="9396038" y="1372243"/>
            <a:ext cx="884911" cy="5839015"/>
          </a:xfrm>
          <a:prstGeom prst="rect">
            <a:avLst/>
          </a:prstGeom>
        </p:spPr>
      </p:pic>
      <p:pic>
        <p:nvPicPr>
          <p:cNvPr id="10" name="Picture 9"/>
          <p:cNvPicPr>
            <a:picLocks noChangeAspect="1"/>
          </p:cNvPicPr>
          <p:nvPr/>
        </p:nvPicPr>
        <p:blipFill>
          <a:blip r:embed="rId4"/>
          <a:stretch>
            <a:fillRect/>
          </a:stretch>
        </p:blipFill>
        <p:spPr>
          <a:xfrm>
            <a:off x="958324" y="2265193"/>
            <a:ext cx="7360782" cy="1788181"/>
          </a:xfrm>
          <a:prstGeom prst="rect">
            <a:avLst/>
          </a:prstGeom>
        </p:spPr>
      </p:pic>
    </p:spTree>
    <p:extLst>
      <p:ext uri="{BB962C8B-B14F-4D97-AF65-F5344CB8AC3E}">
        <p14:creationId xmlns:p14="http://schemas.microsoft.com/office/powerpoint/2010/main" val="2819067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it-IT" sz="4400" dirty="0"/>
              <a:t>Demo: Power BI</a:t>
            </a:r>
          </a:p>
        </p:txBody>
      </p:sp>
      <p:sp>
        <p:nvSpPr>
          <p:cNvPr id="9" name="Content Placeholder 13"/>
          <p:cNvSpPr>
            <a:spLocks noGrp="1"/>
          </p:cNvSpPr>
          <p:nvPr>
            <p:ph sz="half" idx="1"/>
          </p:nvPr>
        </p:nvSpPr>
        <p:spPr>
          <a:xfrm>
            <a:off x="713321" y="1417638"/>
            <a:ext cx="11353800" cy="5737981"/>
          </a:xfrm>
        </p:spPr>
        <p:txBody>
          <a:bodyPr vert="horz" lIns="10800" tIns="0" rIns="0" bIns="0" rtlCol="0">
            <a:normAutofit/>
          </a:bodyPr>
          <a:lstStyle/>
          <a:p>
            <a:r>
              <a:rPr lang="en-US" dirty="0">
                <a:sym typeface="Wingdings" panose="05000000000000000000" pitchFamily="2" charset="2"/>
              </a:rPr>
              <a:t>Pubblicare sul web</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3" name="Picture 2"/>
          <p:cNvPicPr>
            <a:picLocks noChangeAspect="1"/>
          </p:cNvPicPr>
          <p:nvPr/>
        </p:nvPicPr>
        <p:blipFill>
          <a:blip r:embed="rId2"/>
          <a:stretch>
            <a:fillRect/>
          </a:stretch>
        </p:blipFill>
        <p:spPr>
          <a:xfrm>
            <a:off x="1420679" y="1898686"/>
            <a:ext cx="8078327" cy="1124107"/>
          </a:xfrm>
          <a:prstGeom prst="rect">
            <a:avLst/>
          </a:prstGeom>
        </p:spPr>
      </p:pic>
    </p:spTree>
    <p:extLst>
      <p:ext uri="{BB962C8B-B14F-4D97-AF65-F5344CB8AC3E}">
        <p14:creationId xmlns:p14="http://schemas.microsoft.com/office/powerpoint/2010/main" val="362549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6412" y="457332"/>
            <a:ext cx="10776155" cy="6105261"/>
          </a:xfrm>
          <a:prstGeom prst="rect">
            <a:avLst/>
          </a:prstGeom>
        </p:spPr>
      </p:pic>
    </p:spTree>
    <p:extLst>
      <p:ext uri="{BB962C8B-B14F-4D97-AF65-F5344CB8AC3E}">
        <p14:creationId xmlns:p14="http://schemas.microsoft.com/office/powerpoint/2010/main" val="2587262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02271" y="1742000"/>
            <a:ext cx="8286791" cy="3785652"/>
          </a:xfrm>
          <a:prstGeom prst="rect">
            <a:avLst/>
          </a:prstGeom>
          <a:noFill/>
        </p:spPr>
        <p:txBody>
          <a:bodyPr wrap="square" rtlCol="0">
            <a:spAutoFit/>
          </a:bodyPr>
          <a:lstStyle/>
          <a:p>
            <a:pPr algn="ctr"/>
            <a:r>
              <a:rPr lang="en-US" sz="6000" dirty="0">
                <a:latin typeface="Segoe UI" panose="020B0502040204020203" pitchFamily="34" charset="0"/>
                <a:cs typeface="Segoe UI" panose="020B0502040204020203" pitchFamily="34" charset="0"/>
              </a:rPr>
              <a:t>Most business automation challenges today are met with a single solution</a:t>
            </a:r>
          </a:p>
        </p:txBody>
      </p:sp>
    </p:spTree>
    <p:extLst>
      <p:ext uri="{BB962C8B-B14F-4D97-AF65-F5344CB8AC3E}">
        <p14:creationId xmlns:p14="http://schemas.microsoft.com/office/powerpoint/2010/main" val="412705120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00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913676" y="2538567"/>
            <a:ext cx="1867552" cy="1867552"/>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Oval 8"/>
          <p:cNvSpPr/>
          <p:nvPr/>
        </p:nvSpPr>
        <p:spPr bwMode="auto">
          <a:xfrm>
            <a:off x="3809027" y="2538567"/>
            <a:ext cx="1867552" cy="1867552"/>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3" name="Freeform 68"/>
          <p:cNvSpPr>
            <a:spLocks noEditPoints="1"/>
          </p:cNvSpPr>
          <p:nvPr/>
        </p:nvSpPr>
        <p:spPr bwMode="auto">
          <a:xfrm>
            <a:off x="1549423" y="3285464"/>
            <a:ext cx="600728" cy="526507"/>
          </a:xfrm>
          <a:custGeom>
            <a:avLst/>
            <a:gdLst>
              <a:gd name="T0" fmla="*/ 0 w 259"/>
              <a:gd name="T1" fmla="*/ 162 h 227"/>
              <a:gd name="T2" fmla="*/ 32 w 259"/>
              <a:gd name="T3" fmla="*/ 162 h 227"/>
              <a:gd name="T4" fmla="*/ 32 w 259"/>
              <a:gd name="T5" fmla="*/ 227 h 227"/>
              <a:gd name="T6" fmla="*/ 97 w 259"/>
              <a:gd name="T7" fmla="*/ 162 h 227"/>
              <a:gd name="T8" fmla="*/ 259 w 259"/>
              <a:gd name="T9" fmla="*/ 162 h 227"/>
              <a:gd name="T10" fmla="*/ 259 w 259"/>
              <a:gd name="T11" fmla="*/ 0 h 227"/>
              <a:gd name="T12" fmla="*/ 0 w 259"/>
              <a:gd name="T13" fmla="*/ 0 h 227"/>
              <a:gd name="T14" fmla="*/ 0 w 259"/>
              <a:gd name="T15" fmla="*/ 162 h 227"/>
              <a:gd name="T16" fmla="*/ 16 w 259"/>
              <a:gd name="T17" fmla="*/ 16 h 227"/>
              <a:gd name="T18" fmla="*/ 243 w 259"/>
              <a:gd name="T19" fmla="*/ 16 h 227"/>
              <a:gd name="T20" fmla="*/ 243 w 259"/>
              <a:gd name="T21" fmla="*/ 146 h 227"/>
              <a:gd name="T22" fmla="*/ 97 w 259"/>
              <a:gd name="T23" fmla="*/ 146 h 227"/>
              <a:gd name="T24" fmla="*/ 89 w 259"/>
              <a:gd name="T25" fmla="*/ 146 h 227"/>
              <a:gd name="T26" fmla="*/ 85 w 259"/>
              <a:gd name="T27" fmla="*/ 150 h 227"/>
              <a:gd name="T28" fmla="*/ 48 w 259"/>
              <a:gd name="T29" fmla="*/ 187 h 227"/>
              <a:gd name="T30" fmla="*/ 48 w 259"/>
              <a:gd name="T31" fmla="*/ 162 h 227"/>
              <a:gd name="T32" fmla="*/ 48 w 259"/>
              <a:gd name="T33" fmla="*/ 146 h 227"/>
              <a:gd name="T34" fmla="*/ 32 w 259"/>
              <a:gd name="T35" fmla="*/ 146 h 227"/>
              <a:gd name="T36" fmla="*/ 16 w 259"/>
              <a:gd name="T37" fmla="*/ 146 h 227"/>
              <a:gd name="T38" fmla="*/ 16 w 259"/>
              <a:gd name="T39" fmla="*/ 1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 h="227">
                <a:moveTo>
                  <a:pt x="0" y="162"/>
                </a:moveTo>
                <a:lnTo>
                  <a:pt x="32" y="162"/>
                </a:lnTo>
                <a:lnTo>
                  <a:pt x="32" y="227"/>
                </a:lnTo>
                <a:lnTo>
                  <a:pt x="97" y="162"/>
                </a:lnTo>
                <a:lnTo>
                  <a:pt x="259" y="162"/>
                </a:lnTo>
                <a:lnTo>
                  <a:pt x="259" y="0"/>
                </a:lnTo>
                <a:lnTo>
                  <a:pt x="0" y="0"/>
                </a:lnTo>
                <a:lnTo>
                  <a:pt x="0" y="162"/>
                </a:lnTo>
                <a:close/>
                <a:moveTo>
                  <a:pt x="16" y="16"/>
                </a:moveTo>
                <a:lnTo>
                  <a:pt x="243" y="16"/>
                </a:lnTo>
                <a:lnTo>
                  <a:pt x="243" y="146"/>
                </a:lnTo>
                <a:lnTo>
                  <a:pt x="97" y="146"/>
                </a:lnTo>
                <a:lnTo>
                  <a:pt x="89" y="146"/>
                </a:lnTo>
                <a:lnTo>
                  <a:pt x="85" y="150"/>
                </a:lnTo>
                <a:lnTo>
                  <a:pt x="48" y="187"/>
                </a:lnTo>
                <a:lnTo>
                  <a:pt x="48" y="162"/>
                </a:lnTo>
                <a:lnTo>
                  <a:pt x="48" y="146"/>
                </a:lnTo>
                <a:lnTo>
                  <a:pt x="32" y="146"/>
                </a:lnTo>
                <a:lnTo>
                  <a:pt x="16" y="146"/>
                </a:lnTo>
                <a:lnTo>
                  <a:pt x="16" y="16"/>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17" name="Group 16"/>
          <p:cNvGrpSpPr/>
          <p:nvPr/>
        </p:nvGrpSpPr>
        <p:grpSpPr>
          <a:xfrm>
            <a:off x="4438827" y="3279596"/>
            <a:ext cx="607954" cy="445332"/>
            <a:chOff x="3979863" y="390526"/>
            <a:chExt cx="385763" cy="282575"/>
          </a:xfrm>
          <a:solidFill>
            <a:schemeClr val="tx2"/>
          </a:solidFill>
        </p:grpSpPr>
        <p:sp>
          <p:nvSpPr>
            <p:cNvPr id="18" name="Freeform 43"/>
            <p:cNvSpPr>
              <a:spLocks noEditPoints="1"/>
            </p:cNvSpPr>
            <p:nvPr/>
          </p:nvSpPr>
          <p:spPr bwMode="auto">
            <a:xfrm>
              <a:off x="3979863" y="466726"/>
              <a:ext cx="153988" cy="206375"/>
            </a:xfrm>
            <a:custGeom>
              <a:avLst/>
              <a:gdLst>
                <a:gd name="T0" fmla="*/ 81 w 97"/>
                <a:gd name="T1" fmla="*/ 16 h 130"/>
                <a:gd name="T2" fmla="*/ 81 w 97"/>
                <a:gd name="T3" fmla="*/ 114 h 130"/>
                <a:gd name="T4" fmla="*/ 16 w 97"/>
                <a:gd name="T5" fmla="*/ 114 h 130"/>
                <a:gd name="T6" fmla="*/ 16 w 97"/>
                <a:gd name="T7" fmla="*/ 16 h 130"/>
                <a:gd name="T8" fmla="*/ 81 w 97"/>
                <a:gd name="T9" fmla="*/ 16 h 130"/>
                <a:gd name="T10" fmla="*/ 97 w 97"/>
                <a:gd name="T11" fmla="*/ 0 h 130"/>
                <a:gd name="T12" fmla="*/ 0 w 97"/>
                <a:gd name="T13" fmla="*/ 0 h 130"/>
                <a:gd name="T14" fmla="*/ 0 w 97"/>
                <a:gd name="T15" fmla="*/ 130 h 130"/>
                <a:gd name="T16" fmla="*/ 97 w 97"/>
                <a:gd name="T17" fmla="*/ 130 h 130"/>
                <a:gd name="T18" fmla="*/ 97 w 97"/>
                <a:gd name="T19" fmla="*/ 0 h 130"/>
                <a:gd name="T20" fmla="*/ 97 w 97"/>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30">
                  <a:moveTo>
                    <a:pt x="81" y="16"/>
                  </a:moveTo>
                  <a:lnTo>
                    <a:pt x="81" y="114"/>
                  </a:lnTo>
                  <a:lnTo>
                    <a:pt x="16" y="114"/>
                  </a:lnTo>
                  <a:lnTo>
                    <a:pt x="16" y="16"/>
                  </a:lnTo>
                  <a:lnTo>
                    <a:pt x="81" y="16"/>
                  </a:lnTo>
                  <a:close/>
                  <a:moveTo>
                    <a:pt x="97" y="0"/>
                  </a:moveTo>
                  <a:lnTo>
                    <a:pt x="0" y="0"/>
                  </a:lnTo>
                  <a:lnTo>
                    <a:pt x="0" y="130"/>
                  </a:lnTo>
                  <a:lnTo>
                    <a:pt x="97" y="130"/>
                  </a:lnTo>
                  <a:lnTo>
                    <a:pt x="97" y="0"/>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9" name="Freeform 44"/>
            <p:cNvSpPr>
              <a:spLocks noEditPoints="1"/>
            </p:cNvSpPr>
            <p:nvPr/>
          </p:nvSpPr>
          <p:spPr bwMode="auto">
            <a:xfrm>
              <a:off x="3979863" y="466726"/>
              <a:ext cx="153988" cy="206375"/>
            </a:xfrm>
            <a:custGeom>
              <a:avLst/>
              <a:gdLst>
                <a:gd name="T0" fmla="*/ 81 w 97"/>
                <a:gd name="T1" fmla="*/ 16 h 130"/>
                <a:gd name="T2" fmla="*/ 81 w 97"/>
                <a:gd name="T3" fmla="*/ 114 h 130"/>
                <a:gd name="T4" fmla="*/ 16 w 97"/>
                <a:gd name="T5" fmla="*/ 114 h 130"/>
                <a:gd name="T6" fmla="*/ 16 w 97"/>
                <a:gd name="T7" fmla="*/ 16 h 130"/>
                <a:gd name="T8" fmla="*/ 81 w 97"/>
                <a:gd name="T9" fmla="*/ 16 h 130"/>
                <a:gd name="T10" fmla="*/ 97 w 97"/>
                <a:gd name="T11" fmla="*/ 0 h 130"/>
                <a:gd name="T12" fmla="*/ 0 w 97"/>
                <a:gd name="T13" fmla="*/ 0 h 130"/>
                <a:gd name="T14" fmla="*/ 0 w 97"/>
                <a:gd name="T15" fmla="*/ 130 h 130"/>
                <a:gd name="T16" fmla="*/ 97 w 97"/>
                <a:gd name="T17" fmla="*/ 130 h 130"/>
                <a:gd name="T18" fmla="*/ 97 w 97"/>
                <a:gd name="T19" fmla="*/ 0 h 130"/>
                <a:gd name="T20" fmla="*/ 97 w 97"/>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30">
                  <a:moveTo>
                    <a:pt x="81" y="16"/>
                  </a:moveTo>
                  <a:lnTo>
                    <a:pt x="81" y="114"/>
                  </a:lnTo>
                  <a:lnTo>
                    <a:pt x="16" y="114"/>
                  </a:lnTo>
                  <a:lnTo>
                    <a:pt x="16" y="16"/>
                  </a:lnTo>
                  <a:lnTo>
                    <a:pt x="81" y="16"/>
                  </a:lnTo>
                  <a:moveTo>
                    <a:pt x="97" y="0"/>
                  </a:moveTo>
                  <a:lnTo>
                    <a:pt x="0" y="0"/>
                  </a:lnTo>
                  <a:lnTo>
                    <a:pt x="0" y="130"/>
                  </a:lnTo>
                  <a:lnTo>
                    <a:pt x="97" y="130"/>
                  </a:lnTo>
                  <a:lnTo>
                    <a:pt x="97" y="0"/>
                  </a:lnTo>
                  <a:lnTo>
                    <a:pt x="9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0" name="Freeform 45"/>
            <p:cNvSpPr>
              <a:spLocks/>
            </p:cNvSpPr>
            <p:nvPr/>
          </p:nvSpPr>
          <p:spPr bwMode="auto">
            <a:xfrm>
              <a:off x="3979863" y="390526"/>
              <a:ext cx="385763" cy="282575"/>
            </a:xfrm>
            <a:custGeom>
              <a:avLst/>
              <a:gdLst>
                <a:gd name="T0" fmla="*/ 0 w 243"/>
                <a:gd name="T1" fmla="*/ 0 h 178"/>
                <a:gd name="T2" fmla="*/ 0 w 243"/>
                <a:gd name="T3" fmla="*/ 8 h 178"/>
                <a:gd name="T4" fmla="*/ 0 w 243"/>
                <a:gd name="T5" fmla="*/ 16 h 178"/>
                <a:gd name="T6" fmla="*/ 0 w 243"/>
                <a:gd name="T7" fmla="*/ 32 h 178"/>
                <a:gd name="T8" fmla="*/ 16 w 243"/>
                <a:gd name="T9" fmla="*/ 32 h 178"/>
                <a:gd name="T10" fmla="*/ 16 w 243"/>
                <a:gd name="T11" fmla="*/ 16 h 178"/>
                <a:gd name="T12" fmla="*/ 227 w 243"/>
                <a:gd name="T13" fmla="*/ 16 h 178"/>
                <a:gd name="T14" fmla="*/ 227 w 243"/>
                <a:gd name="T15" fmla="*/ 129 h 178"/>
                <a:gd name="T16" fmla="*/ 113 w 243"/>
                <a:gd name="T17" fmla="*/ 129 h 178"/>
                <a:gd name="T18" fmla="*/ 113 w 243"/>
                <a:gd name="T19" fmla="*/ 145 h 178"/>
                <a:gd name="T20" fmla="*/ 113 w 243"/>
                <a:gd name="T21" fmla="*/ 162 h 178"/>
                <a:gd name="T22" fmla="*/ 113 w 243"/>
                <a:gd name="T23" fmla="*/ 178 h 178"/>
                <a:gd name="T24" fmla="*/ 162 w 243"/>
                <a:gd name="T25" fmla="*/ 178 h 178"/>
                <a:gd name="T26" fmla="*/ 162 w 243"/>
                <a:gd name="T27" fmla="*/ 162 h 178"/>
                <a:gd name="T28" fmla="*/ 130 w 243"/>
                <a:gd name="T29" fmla="*/ 162 h 178"/>
                <a:gd name="T30" fmla="*/ 130 w 243"/>
                <a:gd name="T31" fmla="*/ 145 h 178"/>
                <a:gd name="T32" fmla="*/ 227 w 243"/>
                <a:gd name="T33" fmla="*/ 145 h 178"/>
                <a:gd name="T34" fmla="*/ 235 w 243"/>
                <a:gd name="T35" fmla="*/ 145 h 178"/>
                <a:gd name="T36" fmla="*/ 243 w 243"/>
                <a:gd name="T37" fmla="*/ 145 h 178"/>
                <a:gd name="T38" fmla="*/ 243 w 243"/>
                <a:gd name="T39" fmla="*/ 16 h 178"/>
                <a:gd name="T40" fmla="*/ 243 w 243"/>
                <a:gd name="T41" fmla="*/ 8 h 178"/>
                <a:gd name="T42" fmla="*/ 243 w 243"/>
                <a:gd name="T43" fmla="*/ 0 h 178"/>
                <a:gd name="T44" fmla="*/ 0 w 243"/>
                <a:gd name="T4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78">
                  <a:moveTo>
                    <a:pt x="0" y="0"/>
                  </a:moveTo>
                  <a:lnTo>
                    <a:pt x="0" y="8"/>
                  </a:lnTo>
                  <a:lnTo>
                    <a:pt x="0" y="16"/>
                  </a:lnTo>
                  <a:lnTo>
                    <a:pt x="0" y="32"/>
                  </a:lnTo>
                  <a:lnTo>
                    <a:pt x="16" y="32"/>
                  </a:lnTo>
                  <a:lnTo>
                    <a:pt x="16" y="16"/>
                  </a:lnTo>
                  <a:lnTo>
                    <a:pt x="227" y="16"/>
                  </a:lnTo>
                  <a:lnTo>
                    <a:pt x="227" y="129"/>
                  </a:lnTo>
                  <a:lnTo>
                    <a:pt x="113" y="129"/>
                  </a:lnTo>
                  <a:lnTo>
                    <a:pt x="113" y="145"/>
                  </a:lnTo>
                  <a:lnTo>
                    <a:pt x="113" y="162"/>
                  </a:lnTo>
                  <a:lnTo>
                    <a:pt x="113" y="178"/>
                  </a:lnTo>
                  <a:lnTo>
                    <a:pt x="162" y="178"/>
                  </a:lnTo>
                  <a:lnTo>
                    <a:pt x="162" y="162"/>
                  </a:lnTo>
                  <a:lnTo>
                    <a:pt x="130" y="162"/>
                  </a:lnTo>
                  <a:lnTo>
                    <a:pt x="130" y="145"/>
                  </a:lnTo>
                  <a:lnTo>
                    <a:pt x="227" y="145"/>
                  </a:lnTo>
                  <a:lnTo>
                    <a:pt x="235" y="145"/>
                  </a:lnTo>
                  <a:lnTo>
                    <a:pt x="243" y="145"/>
                  </a:lnTo>
                  <a:lnTo>
                    <a:pt x="243" y="16"/>
                  </a:lnTo>
                  <a:lnTo>
                    <a:pt x="243" y="8"/>
                  </a:lnTo>
                  <a:lnTo>
                    <a:pt x="24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7" name="Group 6"/>
          <p:cNvGrpSpPr/>
          <p:nvPr/>
        </p:nvGrpSpPr>
        <p:grpSpPr>
          <a:xfrm>
            <a:off x="6572996" y="2538567"/>
            <a:ext cx="1867552" cy="1867552"/>
            <a:chOff x="6705471" y="2588974"/>
            <a:chExt cx="1905000" cy="1905000"/>
          </a:xfrm>
        </p:grpSpPr>
        <p:sp>
          <p:nvSpPr>
            <p:cNvPr id="10" name="Oval 9"/>
            <p:cNvSpPr/>
            <p:nvPr/>
          </p:nvSpPr>
          <p:spPr bwMode="auto">
            <a:xfrm>
              <a:off x="6705471" y="2588974"/>
              <a:ext cx="1905000" cy="1905000"/>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nvGrpSpPr>
            <p:cNvPr id="21" name="Group 20"/>
            <p:cNvGrpSpPr/>
            <p:nvPr/>
          </p:nvGrpSpPr>
          <p:grpSpPr>
            <a:xfrm>
              <a:off x="7396827" y="3248609"/>
              <a:ext cx="522287" cy="611130"/>
              <a:chOff x="735013" y="3032126"/>
              <a:chExt cx="307975" cy="360363"/>
            </a:xfrm>
            <a:solidFill>
              <a:schemeClr val="tx2"/>
            </a:solidFill>
          </p:grpSpPr>
          <p:sp>
            <p:nvSpPr>
              <p:cNvPr id="22" name="Freeform 100"/>
              <p:cNvSpPr>
                <a:spLocks noEditPoints="1"/>
              </p:cNvSpPr>
              <p:nvPr/>
            </p:nvSpPr>
            <p:spPr bwMode="auto">
              <a:xfrm>
                <a:off x="735013" y="3032126"/>
                <a:ext cx="307975" cy="360363"/>
              </a:xfrm>
              <a:custGeom>
                <a:avLst/>
                <a:gdLst>
                  <a:gd name="T0" fmla="*/ 194 w 194"/>
                  <a:gd name="T1" fmla="*/ 24 h 227"/>
                  <a:gd name="T2" fmla="*/ 162 w 194"/>
                  <a:gd name="T3" fmla="*/ 0 h 227"/>
                  <a:gd name="T4" fmla="*/ 0 w 194"/>
                  <a:gd name="T5" fmla="*/ 0 h 227"/>
                  <a:gd name="T6" fmla="*/ 0 w 194"/>
                  <a:gd name="T7" fmla="*/ 105 h 227"/>
                  <a:gd name="T8" fmla="*/ 0 w 194"/>
                  <a:gd name="T9" fmla="*/ 122 h 227"/>
                  <a:gd name="T10" fmla="*/ 0 w 194"/>
                  <a:gd name="T11" fmla="*/ 227 h 227"/>
                  <a:gd name="T12" fmla="*/ 162 w 194"/>
                  <a:gd name="T13" fmla="*/ 227 h 227"/>
                  <a:gd name="T14" fmla="*/ 194 w 194"/>
                  <a:gd name="T15" fmla="*/ 203 h 227"/>
                  <a:gd name="T16" fmla="*/ 194 w 194"/>
                  <a:gd name="T17" fmla="*/ 24 h 227"/>
                  <a:gd name="T18" fmla="*/ 16 w 194"/>
                  <a:gd name="T19" fmla="*/ 16 h 227"/>
                  <a:gd name="T20" fmla="*/ 146 w 194"/>
                  <a:gd name="T21" fmla="*/ 16 h 227"/>
                  <a:gd name="T22" fmla="*/ 146 w 194"/>
                  <a:gd name="T23" fmla="*/ 105 h 227"/>
                  <a:gd name="T24" fmla="*/ 16 w 194"/>
                  <a:gd name="T25" fmla="*/ 105 h 227"/>
                  <a:gd name="T26" fmla="*/ 16 w 194"/>
                  <a:gd name="T27" fmla="*/ 16 h 227"/>
                  <a:gd name="T28" fmla="*/ 16 w 194"/>
                  <a:gd name="T29" fmla="*/ 122 h 227"/>
                  <a:gd name="T30" fmla="*/ 146 w 194"/>
                  <a:gd name="T31" fmla="*/ 122 h 227"/>
                  <a:gd name="T32" fmla="*/ 146 w 194"/>
                  <a:gd name="T33" fmla="*/ 211 h 227"/>
                  <a:gd name="T34" fmla="*/ 16 w 194"/>
                  <a:gd name="T35" fmla="*/ 211 h 227"/>
                  <a:gd name="T36" fmla="*/ 16 w 194"/>
                  <a:gd name="T37" fmla="*/ 122 h 227"/>
                  <a:gd name="T38" fmla="*/ 178 w 194"/>
                  <a:gd name="T39" fmla="*/ 195 h 227"/>
                  <a:gd name="T40" fmla="*/ 162 w 194"/>
                  <a:gd name="T41" fmla="*/ 207 h 227"/>
                  <a:gd name="T42" fmla="*/ 162 w 194"/>
                  <a:gd name="T43" fmla="*/ 20 h 227"/>
                  <a:gd name="T44" fmla="*/ 178 w 194"/>
                  <a:gd name="T45" fmla="*/ 32 h 227"/>
                  <a:gd name="T46" fmla="*/ 178 w 194"/>
                  <a:gd name="T47" fmla="*/ 19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4" h="227">
                    <a:moveTo>
                      <a:pt x="194" y="24"/>
                    </a:moveTo>
                    <a:lnTo>
                      <a:pt x="162" y="0"/>
                    </a:lnTo>
                    <a:lnTo>
                      <a:pt x="0" y="0"/>
                    </a:lnTo>
                    <a:lnTo>
                      <a:pt x="0" y="105"/>
                    </a:lnTo>
                    <a:lnTo>
                      <a:pt x="0" y="122"/>
                    </a:lnTo>
                    <a:lnTo>
                      <a:pt x="0" y="227"/>
                    </a:lnTo>
                    <a:lnTo>
                      <a:pt x="162" y="227"/>
                    </a:lnTo>
                    <a:lnTo>
                      <a:pt x="194" y="203"/>
                    </a:lnTo>
                    <a:lnTo>
                      <a:pt x="194" y="24"/>
                    </a:lnTo>
                    <a:close/>
                    <a:moveTo>
                      <a:pt x="16" y="16"/>
                    </a:moveTo>
                    <a:lnTo>
                      <a:pt x="146" y="16"/>
                    </a:lnTo>
                    <a:lnTo>
                      <a:pt x="146" y="105"/>
                    </a:lnTo>
                    <a:lnTo>
                      <a:pt x="16" y="105"/>
                    </a:lnTo>
                    <a:lnTo>
                      <a:pt x="16" y="16"/>
                    </a:lnTo>
                    <a:close/>
                    <a:moveTo>
                      <a:pt x="16" y="122"/>
                    </a:moveTo>
                    <a:lnTo>
                      <a:pt x="146" y="122"/>
                    </a:lnTo>
                    <a:lnTo>
                      <a:pt x="146" y="211"/>
                    </a:lnTo>
                    <a:lnTo>
                      <a:pt x="16" y="211"/>
                    </a:lnTo>
                    <a:lnTo>
                      <a:pt x="16" y="122"/>
                    </a:lnTo>
                    <a:close/>
                    <a:moveTo>
                      <a:pt x="178" y="195"/>
                    </a:moveTo>
                    <a:lnTo>
                      <a:pt x="162" y="207"/>
                    </a:lnTo>
                    <a:lnTo>
                      <a:pt x="162" y="20"/>
                    </a:lnTo>
                    <a:lnTo>
                      <a:pt x="178" y="32"/>
                    </a:lnTo>
                    <a:lnTo>
                      <a:pt x="17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3" name="Rectangle 101"/>
              <p:cNvSpPr>
                <a:spLocks noChangeArrowheads="1"/>
              </p:cNvSpPr>
              <p:nvPr/>
            </p:nvSpPr>
            <p:spPr bwMode="auto">
              <a:xfrm>
                <a:off x="811213" y="3251201"/>
                <a:ext cx="1031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4" name="Rectangle 102"/>
              <p:cNvSpPr>
                <a:spLocks noChangeArrowheads="1"/>
              </p:cNvSpPr>
              <p:nvPr/>
            </p:nvSpPr>
            <p:spPr bwMode="auto">
              <a:xfrm>
                <a:off x="811213" y="3082926"/>
                <a:ext cx="1031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39" name="Group 38"/>
          <p:cNvGrpSpPr/>
          <p:nvPr/>
        </p:nvGrpSpPr>
        <p:grpSpPr>
          <a:xfrm>
            <a:off x="9376735" y="2538567"/>
            <a:ext cx="1867552" cy="1867552"/>
            <a:chOff x="9591017" y="2588974"/>
            <a:chExt cx="1905000" cy="1905000"/>
          </a:xfrm>
        </p:grpSpPr>
        <p:sp>
          <p:nvSpPr>
            <p:cNvPr id="11" name="Oval 10"/>
            <p:cNvSpPr/>
            <p:nvPr/>
          </p:nvSpPr>
          <p:spPr bwMode="auto">
            <a:xfrm>
              <a:off x="9591017" y="2588974"/>
              <a:ext cx="1905000" cy="1905000"/>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nvGrpSpPr>
            <p:cNvPr id="25" name="Group 24"/>
            <p:cNvGrpSpPr/>
            <p:nvPr/>
          </p:nvGrpSpPr>
          <p:grpSpPr>
            <a:xfrm>
              <a:off x="10302488" y="3276599"/>
              <a:ext cx="532859" cy="574859"/>
              <a:chOff x="2917826" y="3038476"/>
              <a:chExt cx="322262" cy="347663"/>
            </a:xfrm>
            <a:solidFill>
              <a:schemeClr val="tx2"/>
            </a:solidFill>
          </p:grpSpPr>
          <p:sp>
            <p:nvSpPr>
              <p:cNvPr id="26" name="Rectangle 65"/>
              <p:cNvSpPr>
                <a:spLocks noChangeArrowheads="1"/>
              </p:cNvSpPr>
              <p:nvPr/>
            </p:nvSpPr>
            <p:spPr bwMode="auto">
              <a:xfrm>
                <a:off x="2970213" y="3128963"/>
                <a:ext cx="635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7" name="Rectangle 66"/>
              <p:cNvSpPr>
                <a:spLocks noChangeArrowheads="1"/>
              </p:cNvSpPr>
              <p:nvPr/>
            </p:nvSpPr>
            <p:spPr bwMode="auto">
              <a:xfrm>
                <a:off x="2970213" y="3206751"/>
                <a:ext cx="1158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8" name="Rectangle 67"/>
              <p:cNvSpPr>
                <a:spLocks noChangeArrowheads="1"/>
              </p:cNvSpPr>
              <p:nvPr/>
            </p:nvSpPr>
            <p:spPr bwMode="auto">
              <a:xfrm>
                <a:off x="2970213" y="3282951"/>
                <a:ext cx="762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9" name="Freeform 68"/>
              <p:cNvSpPr>
                <a:spLocks/>
              </p:cNvSpPr>
              <p:nvPr/>
            </p:nvSpPr>
            <p:spPr bwMode="auto">
              <a:xfrm>
                <a:off x="3214688" y="3138488"/>
                <a:ext cx="25400" cy="28575"/>
              </a:xfrm>
              <a:custGeom>
                <a:avLst/>
                <a:gdLst>
                  <a:gd name="T0" fmla="*/ 1 w 8"/>
                  <a:gd name="T1" fmla="*/ 2 h 9"/>
                  <a:gd name="T2" fmla="*/ 0 w 8"/>
                  <a:gd name="T3" fmla="*/ 3 h 9"/>
                  <a:gd name="T4" fmla="*/ 5 w 8"/>
                  <a:gd name="T5" fmla="*/ 9 h 9"/>
                  <a:gd name="T6" fmla="*/ 7 w 8"/>
                  <a:gd name="T7" fmla="*/ 8 h 9"/>
                  <a:gd name="T8" fmla="*/ 7 w 8"/>
                  <a:gd name="T9" fmla="*/ 2 h 9"/>
                  <a:gd name="T10" fmla="*/ 1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1" y="2"/>
                    </a:moveTo>
                    <a:cubicBezTo>
                      <a:pt x="0" y="3"/>
                      <a:pt x="0" y="3"/>
                      <a:pt x="0" y="3"/>
                    </a:cubicBezTo>
                    <a:cubicBezTo>
                      <a:pt x="5" y="9"/>
                      <a:pt x="5" y="9"/>
                      <a:pt x="5" y="9"/>
                    </a:cubicBezTo>
                    <a:cubicBezTo>
                      <a:pt x="7" y="8"/>
                      <a:pt x="7" y="8"/>
                      <a:pt x="7" y="8"/>
                    </a:cubicBezTo>
                    <a:cubicBezTo>
                      <a:pt x="8" y="6"/>
                      <a:pt x="8" y="4"/>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30" name="Freeform 69"/>
              <p:cNvSpPr>
                <a:spLocks noEditPoints="1"/>
              </p:cNvSpPr>
              <p:nvPr/>
            </p:nvSpPr>
            <p:spPr bwMode="auto">
              <a:xfrm>
                <a:off x="2917826" y="3038476"/>
                <a:ext cx="296863" cy="347663"/>
              </a:xfrm>
              <a:custGeom>
                <a:avLst/>
                <a:gdLst>
                  <a:gd name="T0" fmla="*/ 175 w 187"/>
                  <a:gd name="T1" fmla="*/ 81 h 219"/>
                  <a:gd name="T2" fmla="*/ 162 w 187"/>
                  <a:gd name="T3" fmla="*/ 93 h 219"/>
                  <a:gd name="T4" fmla="*/ 162 w 187"/>
                  <a:gd name="T5" fmla="*/ 57 h 219"/>
                  <a:gd name="T6" fmla="*/ 106 w 187"/>
                  <a:gd name="T7" fmla="*/ 0 h 219"/>
                  <a:gd name="T8" fmla="*/ 0 w 187"/>
                  <a:gd name="T9" fmla="*/ 0 h 219"/>
                  <a:gd name="T10" fmla="*/ 0 w 187"/>
                  <a:gd name="T11" fmla="*/ 219 h 219"/>
                  <a:gd name="T12" fmla="*/ 162 w 187"/>
                  <a:gd name="T13" fmla="*/ 219 h 219"/>
                  <a:gd name="T14" fmla="*/ 162 w 187"/>
                  <a:gd name="T15" fmla="*/ 118 h 219"/>
                  <a:gd name="T16" fmla="*/ 187 w 187"/>
                  <a:gd name="T17" fmla="*/ 93 h 219"/>
                  <a:gd name="T18" fmla="*/ 175 w 187"/>
                  <a:gd name="T19" fmla="*/ 81 h 219"/>
                  <a:gd name="T20" fmla="*/ 138 w 187"/>
                  <a:gd name="T21" fmla="*/ 57 h 219"/>
                  <a:gd name="T22" fmla="*/ 106 w 187"/>
                  <a:gd name="T23" fmla="*/ 57 h 219"/>
                  <a:gd name="T24" fmla="*/ 106 w 187"/>
                  <a:gd name="T25" fmla="*/ 22 h 219"/>
                  <a:gd name="T26" fmla="*/ 138 w 187"/>
                  <a:gd name="T27" fmla="*/ 57 h 219"/>
                  <a:gd name="T28" fmla="*/ 146 w 187"/>
                  <a:gd name="T29" fmla="*/ 203 h 219"/>
                  <a:gd name="T30" fmla="*/ 17 w 187"/>
                  <a:gd name="T31" fmla="*/ 203 h 219"/>
                  <a:gd name="T32" fmla="*/ 17 w 187"/>
                  <a:gd name="T33" fmla="*/ 16 h 219"/>
                  <a:gd name="T34" fmla="*/ 89 w 187"/>
                  <a:gd name="T35" fmla="*/ 16 h 219"/>
                  <a:gd name="T36" fmla="*/ 89 w 187"/>
                  <a:gd name="T37" fmla="*/ 73 h 219"/>
                  <a:gd name="T38" fmla="*/ 146 w 187"/>
                  <a:gd name="T39" fmla="*/ 73 h 219"/>
                  <a:gd name="T40" fmla="*/ 146 w 187"/>
                  <a:gd name="T41" fmla="*/ 110 h 219"/>
                  <a:gd name="T42" fmla="*/ 98 w 187"/>
                  <a:gd name="T43" fmla="*/ 158 h 219"/>
                  <a:gd name="T44" fmla="*/ 98 w 187"/>
                  <a:gd name="T45" fmla="*/ 170 h 219"/>
                  <a:gd name="T46" fmla="*/ 108 w 187"/>
                  <a:gd name="T47" fmla="*/ 170 h 219"/>
                  <a:gd name="T48" fmla="*/ 146 w 187"/>
                  <a:gd name="T49" fmla="*/ 134 h 219"/>
                  <a:gd name="T50" fmla="*/ 146 w 187"/>
                  <a:gd name="T51" fmla="*/ 20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219">
                    <a:moveTo>
                      <a:pt x="175" y="81"/>
                    </a:moveTo>
                    <a:lnTo>
                      <a:pt x="162" y="93"/>
                    </a:lnTo>
                    <a:lnTo>
                      <a:pt x="162" y="57"/>
                    </a:lnTo>
                    <a:lnTo>
                      <a:pt x="106" y="0"/>
                    </a:lnTo>
                    <a:lnTo>
                      <a:pt x="0" y="0"/>
                    </a:lnTo>
                    <a:lnTo>
                      <a:pt x="0" y="219"/>
                    </a:lnTo>
                    <a:lnTo>
                      <a:pt x="162" y="219"/>
                    </a:lnTo>
                    <a:lnTo>
                      <a:pt x="162" y="118"/>
                    </a:lnTo>
                    <a:lnTo>
                      <a:pt x="187" y="93"/>
                    </a:lnTo>
                    <a:lnTo>
                      <a:pt x="175" y="81"/>
                    </a:lnTo>
                    <a:close/>
                    <a:moveTo>
                      <a:pt x="138" y="57"/>
                    </a:moveTo>
                    <a:lnTo>
                      <a:pt x="106" y="57"/>
                    </a:lnTo>
                    <a:lnTo>
                      <a:pt x="106" y="22"/>
                    </a:lnTo>
                    <a:lnTo>
                      <a:pt x="138" y="57"/>
                    </a:lnTo>
                    <a:close/>
                    <a:moveTo>
                      <a:pt x="146" y="203"/>
                    </a:moveTo>
                    <a:lnTo>
                      <a:pt x="17" y="203"/>
                    </a:lnTo>
                    <a:lnTo>
                      <a:pt x="17" y="16"/>
                    </a:lnTo>
                    <a:lnTo>
                      <a:pt x="89" y="16"/>
                    </a:lnTo>
                    <a:lnTo>
                      <a:pt x="89" y="73"/>
                    </a:lnTo>
                    <a:lnTo>
                      <a:pt x="146" y="73"/>
                    </a:lnTo>
                    <a:lnTo>
                      <a:pt x="146" y="110"/>
                    </a:lnTo>
                    <a:lnTo>
                      <a:pt x="98" y="158"/>
                    </a:lnTo>
                    <a:lnTo>
                      <a:pt x="98" y="170"/>
                    </a:lnTo>
                    <a:lnTo>
                      <a:pt x="108" y="170"/>
                    </a:lnTo>
                    <a:lnTo>
                      <a:pt x="146" y="134"/>
                    </a:lnTo>
                    <a:lnTo>
                      <a:pt x="146"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sp>
        <p:nvSpPr>
          <p:cNvPr id="31" name="TextBox 30"/>
          <p:cNvSpPr txBox="1"/>
          <p:nvPr/>
        </p:nvSpPr>
        <p:spPr>
          <a:xfrm>
            <a:off x="738726" y="5120671"/>
            <a:ext cx="2217453" cy="725776"/>
          </a:xfrm>
          <a:prstGeom prst="rect">
            <a:avLst/>
          </a:prstGeom>
          <a:noFill/>
        </p:spPr>
        <p:txBody>
          <a:bodyPr wrap="square" rtlCol="0">
            <a:spAutoFit/>
          </a:bodyPr>
          <a:lstStyle/>
          <a:p>
            <a:pPr algn="ctr" defTabSz="896386">
              <a:defRPr/>
            </a:pPr>
            <a:r>
              <a:rPr lang="en-US" sz="1372" kern="0" dirty="0">
                <a:gradFill>
                  <a:gsLst>
                    <a:gs pos="1250">
                      <a:schemeClr val="tx1"/>
                    </a:gs>
                    <a:gs pos="100000">
                      <a:schemeClr val="tx1"/>
                    </a:gs>
                  </a:gsLst>
                  <a:lin ang="5400000" scaled="0"/>
                </a:gradFill>
                <a:cs typeface="Segoe UI Light" panose="020B0502040204020203" pitchFamily="34" charset="0"/>
              </a:rPr>
              <a:t>Ricevere un aggiornamento quando un file o una cartella è </a:t>
            </a:r>
            <a:r>
              <a:rPr lang="en-US" sz="1372" kern="0" dirty="0" err="1">
                <a:gradFill>
                  <a:gsLst>
                    <a:gs pos="1250">
                      <a:schemeClr val="tx1"/>
                    </a:gs>
                    <a:gs pos="100000">
                      <a:schemeClr val="tx1"/>
                    </a:gs>
                  </a:gsLst>
                  <a:lin ang="5400000" scaled="0"/>
                </a:gradFill>
                <a:cs typeface="Segoe UI Light" panose="020B0502040204020203" pitchFamily="34" charset="0"/>
              </a:rPr>
              <a:t>aggiornanta</a:t>
            </a:r>
            <a:endParaRPr lang="en-US" sz="1372" kern="0" dirty="0">
              <a:gradFill>
                <a:gsLst>
                  <a:gs pos="1250">
                    <a:schemeClr val="tx1"/>
                  </a:gs>
                  <a:gs pos="100000">
                    <a:schemeClr val="tx1"/>
                  </a:gs>
                </a:gsLst>
                <a:lin ang="5400000" scaled="0"/>
              </a:gradFill>
              <a:cs typeface="Segoe UI Light" panose="020B0502040204020203" pitchFamily="34" charset="0"/>
            </a:endParaRPr>
          </a:p>
        </p:txBody>
      </p:sp>
      <p:sp>
        <p:nvSpPr>
          <p:cNvPr id="32" name="TextBox 31"/>
          <p:cNvSpPr txBox="1"/>
          <p:nvPr/>
        </p:nvSpPr>
        <p:spPr>
          <a:xfrm>
            <a:off x="3634077" y="5120671"/>
            <a:ext cx="2217453" cy="514628"/>
          </a:xfrm>
          <a:prstGeom prst="rect">
            <a:avLst/>
          </a:prstGeom>
          <a:noFill/>
        </p:spPr>
        <p:txBody>
          <a:bodyPr wrap="square" rtlCol="0">
            <a:spAutoFit/>
          </a:bodyPr>
          <a:lstStyle/>
          <a:p>
            <a:pPr algn="ctr" defTabSz="896386">
              <a:defRPr/>
            </a:pPr>
            <a:r>
              <a:rPr lang="en-US" sz="1372" kern="0" dirty="0" err="1">
                <a:gradFill>
                  <a:gsLst>
                    <a:gs pos="1250">
                      <a:schemeClr val="tx1"/>
                    </a:gs>
                    <a:gs pos="100000">
                      <a:schemeClr val="tx1"/>
                    </a:gs>
                  </a:gsLst>
                  <a:lin ang="5400000" scaled="0"/>
                </a:gradFill>
                <a:cs typeface="Segoe UI Light" panose="020B0502040204020203" pitchFamily="34" charset="0"/>
              </a:rPr>
              <a:t>Connetti</a:t>
            </a:r>
            <a:r>
              <a:rPr lang="en-US" sz="1372" kern="0" dirty="0">
                <a:gradFill>
                  <a:gsLst>
                    <a:gs pos="1250">
                      <a:schemeClr val="tx1"/>
                    </a:gs>
                    <a:gs pos="100000">
                      <a:schemeClr val="tx1"/>
                    </a:gs>
                  </a:gsLst>
                  <a:lin ang="5400000" scaled="0"/>
                </a:gradFill>
                <a:cs typeface="Segoe UI Light" panose="020B0502040204020203" pitchFamily="34" charset="0"/>
              </a:rPr>
              <a:t> le </a:t>
            </a:r>
            <a:r>
              <a:rPr lang="en-US" sz="1372" kern="0" dirty="0" err="1">
                <a:gradFill>
                  <a:gsLst>
                    <a:gs pos="1250">
                      <a:schemeClr val="tx1"/>
                    </a:gs>
                    <a:gs pos="100000">
                      <a:schemeClr val="tx1"/>
                    </a:gs>
                  </a:gsLst>
                  <a:lin ang="5400000" scaled="0"/>
                </a:gradFill>
                <a:cs typeface="Segoe UI Light" panose="020B0502040204020203" pitchFamily="34" charset="0"/>
              </a:rPr>
              <a:t>tue</a:t>
            </a:r>
            <a:r>
              <a:rPr lang="en-US" sz="1372" kern="0" dirty="0">
                <a:gradFill>
                  <a:gsLst>
                    <a:gs pos="1250">
                      <a:schemeClr val="tx1"/>
                    </a:gs>
                    <a:gs pos="100000">
                      <a:schemeClr val="tx1"/>
                    </a:gs>
                  </a:gsLst>
                  <a:lin ang="5400000" scaled="0"/>
                </a:gradFill>
                <a:cs typeface="Segoe UI Light" panose="020B0502040204020203" pitchFamily="34" charset="0"/>
              </a:rPr>
              <a:t> cartella per recuperare i dati </a:t>
            </a:r>
            <a:r>
              <a:rPr lang="en-US" sz="1372" kern="0" dirty="0" err="1">
                <a:gradFill>
                  <a:gsLst>
                    <a:gs pos="1250">
                      <a:schemeClr val="tx1"/>
                    </a:gs>
                    <a:gs pos="100000">
                      <a:schemeClr val="tx1"/>
                    </a:gs>
                  </a:gsLst>
                  <a:lin ang="5400000" scaled="0"/>
                </a:gradFill>
                <a:cs typeface="Segoe UI Light" panose="020B0502040204020203" pitchFamily="34" charset="0"/>
              </a:rPr>
              <a:t>correnti</a:t>
            </a:r>
            <a:endParaRPr lang="en-US" sz="1372" kern="0" dirty="0">
              <a:gradFill>
                <a:gsLst>
                  <a:gs pos="1250">
                    <a:schemeClr val="tx1"/>
                  </a:gs>
                  <a:gs pos="100000">
                    <a:schemeClr val="tx1"/>
                  </a:gs>
                </a:gsLst>
                <a:lin ang="5400000" scaled="0"/>
              </a:gradFill>
              <a:cs typeface="Segoe UI Light" panose="020B0502040204020203" pitchFamily="34" charset="0"/>
            </a:endParaRPr>
          </a:p>
        </p:txBody>
      </p:sp>
      <p:sp>
        <p:nvSpPr>
          <p:cNvPr id="33" name="TextBox 32"/>
          <p:cNvSpPr txBox="1"/>
          <p:nvPr/>
        </p:nvSpPr>
        <p:spPr>
          <a:xfrm>
            <a:off x="6302972" y="5120671"/>
            <a:ext cx="2407601" cy="514628"/>
          </a:xfrm>
          <a:prstGeom prst="rect">
            <a:avLst/>
          </a:prstGeom>
          <a:noFill/>
        </p:spPr>
        <p:txBody>
          <a:bodyPr wrap="square" rtlCol="0">
            <a:spAutoFit/>
          </a:bodyPr>
          <a:lstStyle/>
          <a:p>
            <a:pPr algn="ctr" defTabSz="896386">
              <a:defRPr/>
            </a:pPr>
            <a:r>
              <a:rPr lang="en-US" sz="1372" kern="0" dirty="0" err="1">
                <a:gradFill>
                  <a:gsLst>
                    <a:gs pos="1250">
                      <a:schemeClr val="tx1"/>
                    </a:gs>
                    <a:gs pos="100000">
                      <a:schemeClr val="tx1"/>
                    </a:gs>
                  </a:gsLst>
                  <a:lin ang="5400000" scaled="0"/>
                </a:gradFill>
                <a:cs typeface="Segoe UI Light" panose="020B0502040204020203" pitchFamily="34" charset="0"/>
              </a:rPr>
              <a:t>Colleziona</a:t>
            </a:r>
            <a:r>
              <a:rPr lang="en-US" sz="1372" kern="0" dirty="0">
                <a:gradFill>
                  <a:gsLst>
                    <a:gs pos="1250">
                      <a:schemeClr val="tx1"/>
                    </a:gs>
                    <a:gs pos="100000">
                      <a:schemeClr val="tx1"/>
                    </a:gs>
                  </a:gsLst>
                  <a:lin ang="5400000" scaled="0"/>
                </a:gradFill>
                <a:cs typeface="Segoe UI Light" panose="020B0502040204020203" pitchFamily="34" charset="0"/>
              </a:rPr>
              <a:t> e </a:t>
            </a:r>
            <a:r>
              <a:rPr lang="en-US" sz="1372" kern="0" dirty="0" err="1">
                <a:gradFill>
                  <a:gsLst>
                    <a:gs pos="1250">
                      <a:schemeClr val="tx1"/>
                    </a:gs>
                    <a:gs pos="100000">
                      <a:schemeClr val="tx1"/>
                    </a:gs>
                  </a:gsLst>
                  <a:lin ang="5400000" scaled="0"/>
                </a:gradFill>
                <a:cs typeface="Segoe UI Light" panose="020B0502040204020203" pitchFamily="34" charset="0"/>
              </a:rPr>
              <a:t>organizza</a:t>
            </a:r>
            <a:r>
              <a:rPr lang="en-US" sz="1372" kern="0" dirty="0">
                <a:gradFill>
                  <a:gsLst>
                    <a:gs pos="1250">
                      <a:schemeClr val="tx1"/>
                    </a:gs>
                    <a:gs pos="100000">
                      <a:schemeClr val="tx1"/>
                    </a:gs>
                  </a:gsLst>
                  <a:lin ang="5400000" scaled="0"/>
                </a:gradFill>
                <a:cs typeface="Segoe UI Light" panose="020B0502040204020203" pitchFamily="34" charset="0"/>
              </a:rPr>
              <a:t> I dati di business in modo automatico</a:t>
            </a:r>
          </a:p>
        </p:txBody>
      </p:sp>
      <p:sp>
        <p:nvSpPr>
          <p:cNvPr id="34" name="TextBox 33"/>
          <p:cNvSpPr txBox="1"/>
          <p:nvPr/>
        </p:nvSpPr>
        <p:spPr>
          <a:xfrm>
            <a:off x="9201785" y="5120671"/>
            <a:ext cx="2217453" cy="514628"/>
          </a:xfrm>
          <a:prstGeom prst="rect">
            <a:avLst/>
          </a:prstGeom>
          <a:noFill/>
        </p:spPr>
        <p:txBody>
          <a:bodyPr wrap="square" rtlCol="0">
            <a:spAutoFit/>
          </a:bodyPr>
          <a:lstStyle/>
          <a:p>
            <a:pPr algn="ctr" defTabSz="896386">
              <a:defRPr/>
            </a:pPr>
            <a:r>
              <a:rPr lang="en-US" sz="1372" kern="0" dirty="0" err="1">
                <a:gradFill>
                  <a:gsLst>
                    <a:gs pos="1250">
                      <a:schemeClr val="tx1"/>
                    </a:gs>
                    <a:gs pos="100000">
                      <a:schemeClr val="tx1"/>
                    </a:gs>
                  </a:gsLst>
                  <a:lin ang="5400000" scaled="0"/>
                </a:gradFill>
                <a:cs typeface="Segoe UI Light" panose="020B0502040204020203" pitchFamily="34" charset="0"/>
              </a:rPr>
              <a:t>Snellire</a:t>
            </a:r>
            <a:r>
              <a:rPr lang="en-US" sz="1372" kern="0" dirty="0">
                <a:gradFill>
                  <a:gsLst>
                    <a:gs pos="1250">
                      <a:schemeClr val="tx1"/>
                    </a:gs>
                    <a:gs pos="100000">
                      <a:schemeClr val="tx1"/>
                    </a:gs>
                  </a:gsLst>
                  <a:lin ang="5400000" scaled="0"/>
                </a:gradFill>
                <a:cs typeface="Segoe UI Light" panose="020B0502040204020203" pitchFamily="34" charset="0"/>
              </a:rPr>
              <a:t> le </a:t>
            </a:r>
            <a:r>
              <a:rPr lang="en-US" sz="1372" kern="0" dirty="0" err="1">
                <a:gradFill>
                  <a:gsLst>
                    <a:gs pos="1250">
                      <a:schemeClr val="tx1"/>
                    </a:gs>
                    <a:gs pos="100000">
                      <a:schemeClr val="tx1"/>
                    </a:gs>
                  </a:gsLst>
                  <a:lin ang="5400000" scaled="0"/>
                </a:gradFill>
                <a:cs typeface="Segoe UI Light" panose="020B0502040204020203" pitchFamily="34" charset="0"/>
              </a:rPr>
              <a:t>approvazioni</a:t>
            </a:r>
            <a:r>
              <a:rPr lang="en-US" sz="1372" kern="0" dirty="0">
                <a:gradFill>
                  <a:gsLst>
                    <a:gs pos="1250">
                      <a:schemeClr val="tx1"/>
                    </a:gs>
                    <a:gs pos="100000">
                      <a:schemeClr val="tx1"/>
                    </a:gs>
                  </a:gsLst>
                  <a:lin ang="5400000" scaled="0"/>
                </a:gradFill>
                <a:cs typeface="Segoe UI Light" panose="020B0502040204020203" pitchFamily="34" charset="0"/>
              </a:rPr>
              <a:t> con </a:t>
            </a:r>
            <a:r>
              <a:rPr lang="en-US" sz="1372" kern="0" dirty="0" err="1">
                <a:gradFill>
                  <a:gsLst>
                    <a:gs pos="1250">
                      <a:schemeClr val="tx1"/>
                    </a:gs>
                    <a:gs pos="100000">
                      <a:schemeClr val="tx1"/>
                    </a:gs>
                  </a:gsLst>
                  <a:lin ang="5400000" scaled="0"/>
                </a:gradFill>
                <a:cs typeface="Segoe UI Light" panose="020B0502040204020203" pitchFamily="34" charset="0"/>
              </a:rPr>
              <a:t>allarmi</a:t>
            </a:r>
            <a:r>
              <a:rPr lang="en-US" sz="1372" kern="0" dirty="0">
                <a:gradFill>
                  <a:gsLst>
                    <a:gs pos="1250">
                      <a:schemeClr val="tx1"/>
                    </a:gs>
                    <a:gs pos="100000">
                      <a:schemeClr val="tx1"/>
                    </a:gs>
                  </a:gsLst>
                  <a:lin ang="5400000" scaled="0"/>
                </a:gradFill>
                <a:cs typeface="Segoe UI Light" panose="020B0502040204020203" pitchFamily="34" charset="0"/>
              </a:rPr>
              <a:t> </a:t>
            </a:r>
            <a:r>
              <a:rPr lang="en-US" sz="1372" kern="0" dirty="0" err="1">
                <a:gradFill>
                  <a:gsLst>
                    <a:gs pos="1250">
                      <a:schemeClr val="tx1"/>
                    </a:gs>
                    <a:gs pos="100000">
                      <a:schemeClr val="tx1"/>
                    </a:gs>
                  </a:gsLst>
                  <a:lin ang="5400000" scaled="0"/>
                </a:gradFill>
                <a:cs typeface="Segoe UI Light" panose="020B0502040204020203" pitchFamily="34" charset="0"/>
              </a:rPr>
              <a:t>istantanei</a:t>
            </a:r>
            <a:r>
              <a:rPr lang="en-US" sz="1372" kern="0" dirty="0">
                <a:gradFill>
                  <a:gsLst>
                    <a:gs pos="1250">
                      <a:schemeClr val="tx1"/>
                    </a:gs>
                    <a:gs pos="100000">
                      <a:schemeClr val="tx1"/>
                    </a:gs>
                  </a:gsLst>
                  <a:lin ang="5400000" scaled="0"/>
                </a:gradFill>
                <a:cs typeface="Segoe UI Light" panose="020B0502040204020203" pitchFamily="34" charset="0"/>
              </a:rPr>
              <a:t> e altro</a:t>
            </a:r>
          </a:p>
        </p:txBody>
      </p:sp>
      <p:sp>
        <p:nvSpPr>
          <p:cNvPr id="35" name="TextBox 34"/>
          <p:cNvSpPr txBox="1"/>
          <p:nvPr/>
        </p:nvSpPr>
        <p:spPr>
          <a:xfrm>
            <a:off x="738726" y="4636766"/>
            <a:ext cx="2217453" cy="331899"/>
          </a:xfrm>
          <a:prstGeom prst="rect">
            <a:avLst/>
          </a:prstGeom>
          <a:noFill/>
        </p:spPr>
        <p:txBody>
          <a:bodyPr wrap="square" rtlCol="0">
            <a:spAutoFit/>
          </a:bodyPr>
          <a:lstStyle/>
          <a:p>
            <a:pPr algn="ctr" defTabSz="896386">
              <a:defRPr/>
            </a:pPr>
            <a:r>
              <a:rPr lang="en-US" sz="1568" b="1" kern="0" dirty="0">
                <a:gradFill>
                  <a:gsLst>
                    <a:gs pos="1250">
                      <a:schemeClr val="tx2"/>
                    </a:gs>
                    <a:gs pos="100000">
                      <a:schemeClr val="tx2"/>
                    </a:gs>
                  </a:gsLst>
                  <a:lin ang="5400000" scaled="0"/>
                </a:gradFill>
                <a:cs typeface="Segoe UI Light" panose="020B0502040204020203" pitchFamily="34" charset="0"/>
              </a:rPr>
              <a:t>Get notifications</a:t>
            </a:r>
          </a:p>
        </p:txBody>
      </p:sp>
      <p:sp>
        <p:nvSpPr>
          <p:cNvPr id="36" name="TextBox 35"/>
          <p:cNvSpPr txBox="1"/>
          <p:nvPr/>
        </p:nvSpPr>
        <p:spPr>
          <a:xfrm>
            <a:off x="3634077" y="4636766"/>
            <a:ext cx="2217453" cy="331899"/>
          </a:xfrm>
          <a:prstGeom prst="rect">
            <a:avLst/>
          </a:prstGeom>
          <a:noFill/>
        </p:spPr>
        <p:txBody>
          <a:bodyPr wrap="square" rtlCol="0">
            <a:spAutoFit/>
          </a:bodyPr>
          <a:lstStyle/>
          <a:p>
            <a:pPr algn="ctr" defTabSz="896386">
              <a:defRPr/>
            </a:pPr>
            <a:r>
              <a:rPr lang="en-US" sz="1568" b="1" kern="0" dirty="0">
                <a:gradFill>
                  <a:gsLst>
                    <a:gs pos="1250">
                      <a:schemeClr val="tx2"/>
                    </a:gs>
                    <a:gs pos="100000">
                      <a:schemeClr val="tx2"/>
                    </a:gs>
                  </a:gsLst>
                  <a:lin ang="5400000" scaled="0"/>
                </a:gradFill>
                <a:cs typeface="Segoe UI Light" panose="020B0502040204020203" pitchFamily="34" charset="0"/>
              </a:rPr>
              <a:t>Synchronize files</a:t>
            </a:r>
          </a:p>
        </p:txBody>
      </p:sp>
      <p:sp>
        <p:nvSpPr>
          <p:cNvPr id="37" name="TextBox 36"/>
          <p:cNvSpPr txBox="1"/>
          <p:nvPr/>
        </p:nvSpPr>
        <p:spPr>
          <a:xfrm>
            <a:off x="6398046" y="4636766"/>
            <a:ext cx="2217453" cy="331899"/>
          </a:xfrm>
          <a:prstGeom prst="rect">
            <a:avLst/>
          </a:prstGeom>
          <a:noFill/>
        </p:spPr>
        <p:txBody>
          <a:bodyPr wrap="square" rtlCol="0">
            <a:spAutoFit/>
          </a:bodyPr>
          <a:lstStyle/>
          <a:p>
            <a:pPr algn="ctr" defTabSz="896386">
              <a:defRPr/>
            </a:pPr>
            <a:r>
              <a:rPr lang="en-US" sz="1568" b="1" kern="0" dirty="0">
                <a:gradFill>
                  <a:gsLst>
                    <a:gs pos="1250">
                      <a:schemeClr val="tx2"/>
                    </a:gs>
                    <a:gs pos="100000">
                      <a:schemeClr val="tx2"/>
                    </a:gs>
                  </a:gsLst>
                  <a:lin ang="5400000" scaled="0"/>
                </a:gradFill>
                <a:cs typeface="Segoe UI Light" panose="020B0502040204020203" pitchFamily="34" charset="0"/>
              </a:rPr>
              <a:t>Organize data</a:t>
            </a:r>
          </a:p>
        </p:txBody>
      </p:sp>
      <p:sp>
        <p:nvSpPr>
          <p:cNvPr id="38" name="TextBox 37"/>
          <p:cNvSpPr txBox="1"/>
          <p:nvPr/>
        </p:nvSpPr>
        <p:spPr>
          <a:xfrm>
            <a:off x="9201785" y="4636766"/>
            <a:ext cx="2217453" cy="331899"/>
          </a:xfrm>
          <a:prstGeom prst="rect">
            <a:avLst/>
          </a:prstGeom>
          <a:noFill/>
        </p:spPr>
        <p:txBody>
          <a:bodyPr wrap="square" rtlCol="0">
            <a:spAutoFit/>
          </a:bodyPr>
          <a:lstStyle/>
          <a:p>
            <a:pPr algn="ctr" defTabSz="896386">
              <a:defRPr/>
            </a:pPr>
            <a:r>
              <a:rPr lang="en-US" sz="1568" b="1" kern="0" dirty="0">
                <a:gradFill>
                  <a:gsLst>
                    <a:gs pos="1250">
                      <a:schemeClr val="tx2"/>
                    </a:gs>
                    <a:gs pos="100000">
                      <a:schemeClr val="tx2"/>
                    </a:gs>
                  </a:gsLst>
                  <a:lin ang="5400000" scaled="0"/>
                </a:gradFill>
                <a:cs typeface="Segoe UI Light" panose="020B0502040204020203" pitchFamily="34" charset="0"/>
              </a:rPr>
              <a:t>Automate approvals</a:t>
            </a:r>
          </a:p>
        </p:txBody>
      </p:sp>
      <p:sp>
        <p:nvSpPr>
          <p:cNvPr id="40" name="Title 1"/>
          <p:cNvSpPr>
            <a:spLocks noGrp="1"/>
          </p:cNvSpPr>
          <p:nvPr>
            <p:ph type="title"/>
          </p:nvPr>
        </p:nvSpPr>
        <p:spPr/>
        <p:txBody>
          <a:bodyPr>
            <a:normAutofit/>
          </a:bodyPr>
          <a:lstStyle/>
          <a:p>
            <a:pPr>
              <a:spcBef>
                <a:spcPts val="0"/>
              </a:spcBef>
            </a:pPr>
            <a:r>
              <a:rPr lang="it-IT" sz="4400" dirty="0"/>
              <a:t>Microsoft Flow</a:t>
            </a:r>
          </a:p>
        </p:txBody>
      </p:sp>
      <p:sp>
        <p:nvSpPr>
          <p:cNvPr id="41" name="Content Placeholder 13"/>
          <p:cNvSpPr txBox="1">
            <a:spLocks/>
          </p:cNvSpPr>
          <p:nvPr/>
        </p:nvSpPr>
        <p:spPr>
          <a:xfrm>
            <a:off x="609600" y="1417638"/>
            <a:ext cx="11675679" cy="5078455"/>
          </a:xfrm>
          <a:prstGeom prst="rect">
            <a:avLst/>
          </a:prstGeom>
        </p:spPr>
        <p:txBody>
          <a:bodyPr vert="horz" lIns="91440" tIns="45720" rIns="91440" bIns="45720" rtlCol="0">
            <a:normAutofit/>
          </a:bodyPr>
          <a:lstStyle>
            <a:lvl1pPr marL="342900" indent="-342900">
              <a:spcBef>
                <a:spcPct val="20000"/>
              </a:spcBef>
              <a:buFont typeface="Wingdings" charset="2"/>
              <a:buChar char="§"/>
              <a:defRPr sz="2800">
                <a:solidFill>
                  <a:schemeClr val="tx2"/>
                </a:solidFill>
                <a:latin typeface="Segoe UI Light" panose="020B0502040204020203" pitchFamily="34" charset="0"/>
                <a:cs typeface="Segoe UI Light" panose="020B0502040204020203" pitchFamily="34" charset="0"/>
              </a:defRPr>
            </a:lvl1pPr>
            <a:lvl2pPr marL="742950" indent="-285750">
              <a:spcBef>
                <a:spcPct val="20000"/>
              </a:spcBef>
              <a:buFont typeface="Wingdings" charset="2"/>
              <a:buChar char="§"/>
              <a:defRPr sz="2400">
                <a:solidFill>
                  <a:schemeClr val="tx2"/>
                </a:solidFill>
                <a:latin typeface="Segoe UI Light" panose="020B0502040204020203" pitchFamily="34" charset="0"/>
                <a:cs typeface="Segoe UI Light" panose="020B0502040204020203" pitchFamily="34" charset="0"/>
              </a:defRPr>
            </a:lvl2pPr>
            <a:lvl3pPr marL="1143000" indent="-228600">
              <a:spcBef>
                <a:spcPct val="20000"/>
              </a:spcBef>
              <a:buFont typeface="Wingdings" charset="2"/>
              <a:buChar char="§"/>
              <a:defRPr sz="2000">
                <a:solidFill>
                  <a:schemeClr val="tx2"/>
                </a:solidFill>
                <a:latin typeface="Segoe UI Light" panose="020B0502040204020203" pitchFamily="34" charset="0"/>
                <a:cs typeface="Segoe UI Light" panose="020B0502040204020203" pitchFamily="34" charset="0"/>
              </a:defRPr>
            </a:lvl3pPr>
            <a:lvl4pPr marL="1600200" indent="-228600">
              <a:spcBef>
                <a:spcPct val="20000"/>
              </a:spcBef>
              <a:buFont typeface="Wingdings" charset="2"/>
              <a:buChar char="§"/>
              <a:defRPr>
                <a:solidFill>
                  <a:schemeClr val="tx2"/>
                </a:solidFill>
                <a:latin typeface="Segoe UI Light" panose="020B0502040204020203" pitchFamily="34" charset="0"/>
                <a:cs typeface="Segoe UI Light" panose="020B0502040204020203" pitchFamily="34" charset="0"/>
              </a:defRPr>
            </a:lvl4pPr>
            <a:lvl5pPr marL="2057400" indent="-228600">
              <a:spcBef>
                <a:spcPct val="20000"/>
              </a:spcBef>
              <a:buFont typeface="Wingdings" charset="2"/>
              <a:buChar char="§"/>
              <a:defRPr>
                <a:solidFill>
                  <a:schemeClr val="tx2"/>
                </a:solidFill>
                <a:latin typeface="Segoe UI Light" panose="020B0502040204020203" pitchFamily="34" charset="0"/>
                <a:cs typeface="Segoe UI Light" panose="020B0502040204020203" pitchFamily="34" charset="0"/>
              </a:defRPr>
            </a:lvl5pPr>
            <a:lvl6pPr marL="2514600" indent="-228600">
              <a:spcBef>
                <a:spcPct val="20000"/>
              </a:spcBef>
              <a:buFont typeface="Arial"/>
              <a:buChar char="•"/>
            </a:lvl6pPr>
            <a:lvl7pPr marL="2971800" indent="-228600">
              <a:spcBef>
                <a:spcPct val="20000"/>
              </a:spcBef>
              <a:buFont typeface="Arial"/>
              <a:buChar char="•"/>
            </a:lvl7pPr>
            <a:lvl8pPr marL="3429000" indent="-228600">
              <a:spcBef>
                <a:spcPct val="20000"/>
              </a:spcBef>
              <a:buFont typeface="Arial"/>
              <a:buChar char="•"/>
            </a:lvl8pPr>
            <a:lvl9pPr marL="3886200" indent="-228600">
              <a:spcBef>
                <a:spcPct val="20000"/>
              </a:spcBef>
              <a:buFont typeface="Arial"/>
              <a:buChar char="•"/>
            </a:lvl9pPr>
          </a:lstStyle>
          <a:p>
            <a:r>
              <a:rPr lang="en-US" dirty="0">
                <a:sym typeface="Wingdings" panose="05000000000000000000" pitchFamily="2" charset="2"/>
              </a:rPr>
              <a:t>E’ un </a:t>
            </a:r>
            <a:r>
              <a:rPr lang="en-US" b="1" dirty="0">
                <a:sym typeface="Wingdings" panose="05000000000000000000" pitchFamily="2" charset="2"/>
              </a:rPr>
              <a:t>enterprise software service </a:t>
            </a:r>
            <a:r>
              <a:rPr lang="en-US" dirty="0">
                <a:sym typeface="Wingdings" panose="05000000000000000000" pitchFamily="2" charset="2"/>
              </a:rPr>
              <a:t>per l’utente di business che vuole lavorare velocemente e </a:t>
            </a:r>
            <a:r>
              <a:rPr lang="en-US" b="1" dirty="0">
                <a:sym typeface="Wingdings" panose="05000000000000000000" pitchFamily="2" charset="2"/>
              </a:rPr>
              <a:t>automatizzare</a:t>
            </a:r>
            <a:r>
              <a:rPr lang="en-US" dirty="0">
                <a:sym typeface="Wingdings" panose="05000000000000000000" pitchFamily="2" charset="2"/>
              </a:rPr>
              <a:t> i </a:t>
            </a:r>
            <a:r>
              <a:rPr lang="en-US" b="1" dirty="0">
                <a:sym typeface="Wingdings" panose="05000000000000000000" pitchFamily="2" charset="2"/>
              </a:rPr>
              <a:t>processi attraverso applicazioni </a:t>
            </a:r>
            <a:r>
              <a:rPr lang="en-US" dirty="0">
                <a:sym typeface="Wingdings" panose="05000000000000000000" pitchFamily="2" charset="2"/>
              </a:rPr>
              <a:t>e servizi</a:t>
            </a:r>
          </a:p>
          <a:p>
            <a:endParaRPr lang="it-IT" dirty="0">
              <a:sym typeface="Wingdings" panose="05000000000000000000" pitchFamily="2" charset="2"/>
            </a:endParaRPr>
          </a:p>
        </p:txBody>
      </p:sp>
    </p:spTree>
    <p:extLst>
      <p:ext uri="{BB962C8B-B14F-4D97-AF65-F5344CB8AC3E}">
        <p14:creationId xmlns:p14="http://schemas.microsoft.com/office/powerpoint/2010/main" val="175505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31" grpId="0"/>
      <p:bldP spid="32" grpId="0"/>
      <p:bldP spid="33" grpId="0"/>
      <p:bldP spid="34" grpId="0"/>
      <p:bldP spid="35" grpId="0"/>
      <p:bldP spid="36" grpId="0"/>
      <p:bldP spid="37"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5" y="392300"/>
            <a:ext cx="11232342" cy="717639"/>
          </a:xfrm>
        </p:spPr>
        <p:txBody>
          <a:bodyPr anchor="t">
            <a:normAutofit fontScale="90000"/>
          </a:bodyPr>
          <a:lstStyle/>
          <a:p>
            <a:r>
              <a:rPr lang="it-IT" dirty="0">
                <a:latin typeface="Segoe UI Light" panose="020B0502040204020203" pitchFamily="34" charset="0"/>
                <a:cs typeface="Segoe UI Light" panose="020B0502040204020203" pitchFamily="34" charset="0"/>
              </a:rPr>
              <a:t>Costruisci i tuoi flussi in modo facile usando visual designer</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628927" y="1401591"/>
            <a:ext cx="3901689" cy="594239"/>
          </a:xfrm>
        </p:spPr>
        <p:txBody>
          <a:bodyPr>
            <a:normAutofit/>
          </a:bodyPr>
          <a:lstStyle/>
          <a:p>
            <a:pPr marL="0" indent="0">
              <a:buNone/>
            </a:pPr>
            <a:r>
              <a:rPr lang="en-US" sz="1600" dirty="0">
                <a:latin typeface="Segoe UI Light" panose="020B0502040204020203" pitchFamily="34" charset="0"/>
                <a:cs typeface="Segoe UI Light" panose="020B0502040204020203" pitchFamily="34" charset="0"/>
              </a:rPr>
              <a:t>Spedisce una mail con Exchange quando viene aggiunto un nuovo file in Dropbox</a:t>
            </a:r>
          </a:p>
        </p:txBody>
      </p:sp>
      <p:grpSp>
        <p:nvGrpSpPr>
          <p:cNvPr id="5" name="Group 4"/>
          <p:cNvGrpSpPr/>
          <p:nvPr/>
        </p:nvGrpSpPr>
        <p:grpSpPr>
          <a:xfrm>
            <a:off x="201335" y="3118034"/>
            <a:ext cx="11222829" cy="3131933"/>
            <a:chOff x="200499" y="3117989"/>
            <a:chExt cx="11224420" cy="3132378"/>
          </a:xfrm>
        </p:grpSpPr>
        <p:grpSp>
          <p:nvGrpSpPr>
            <p:cNvPr id="14" name="Group 13"/>
            <p:cNvGrpSpPr/>
            <p:nvPr/>
          </p:nvGrpSpPr>
          <p:grpSpPr>
            <a:xfrm>
              <a:off x="200499" y="4322107"/>
              <a:ext cx="4048373" cy="914400"/>
              <a:chOff x="450696" y="2032528"/>
              <a:chExt cx="2423888" cy="914400"/>
            </a:xfrm>
          </p:grpSpPr>
          <p:sp>
            <p:nvSpPr>
              <p:cNvPr id="15" name="Rectangle 14"/>
              <p:cNvSpPr/>
              <p:nvPr/>
            </p:nvSpPr>
            <p:spPr>
              <a:xfrm>
                <a:off x="450696" y="2032528"/>
                <a:ext cx="2423888" cy="831115"/>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Autenticazione con il </a:t>
                </a:r>
                <a:r>
                  <a:rPr lang="en-US" sz="1600" dirty="0" err="1">
                    <a:solidFill>
                      <a:schemeClr val="tx1">
                        <a:lumMod val="85000"/>
                        <a:lumOff val="15000"/>
                      </a:schemeClr>
                    </a:solidFill>
                    <a:latin typeface="Segoe UI Light" panose="020B0502040204020203" pitchFamily="34" charset="0"/>
                    <a:cs typeface="Segoe UI Light" panose="020B0502040204020203" pitchFamily="34" charset="0"/>
                  </a:rPr>
                  <a:t>vostro</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account di O365</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r>
                  <a:rPr lang="en-US" sz="1600" dirty="0" err="1">
                    <a:solidFill>
                      <a:schemeClr val="tx1">
                        <a:lumMod val="85000"/>
                        <a:lumOff val="15000"/>
                      </a:schemeClr>
                    </a:solidFill>
                    <a:latin typeface="Segoe UI Light" panose="020B0502040204020203" pitchFamily="34" charset="0"/>
                    <a:cs typeface="Segoe UI Light" panose="020B0502040204020203" pitchFamily="34" charset="0"/>
                  </a:rPr>
                  <a:t>Costruiamo</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una mail con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Subject</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e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Body</a:t>
                </a:r>
              </a:p>
            </p:txBody>
          </p:sp>
          <p:sp>
            <p:nvSpPr>
              <p:cNvPr id="16"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flipH="1">
              <a:off x="8399679" y="3514284"/>
              <a:ext cx="2783577" cy="990599"/>
              <a:chOff x="601534" y="1914403"/>
              <a:chExt cx="2321314" cy="990599"/>
            </a:xfrm>
          </p:grpSpPr>
          <p:sp>
            <p:nvSpPr>
              <p:cNvPr id="18" name="Rectangle 17"/>
              <p:cNvSpPr/>
              <p:nvPr/>
            </p:nvSpPr>
            <p:spPr>
              <a:xfrm>
                <a:off x="601534" y="1914403"/>
                <a:ext cx="2321314" cy="831115"/>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Scegliamo di includere le proprietà dagli step precedenti (Dropbox file)</a:t>
                </a:r>
              </a:p>
            </p:txBody>
          </p:sp>
          <p:sp>
            <p:nvSpPr>
              <p:cNvPr id="19" name="Line Callout 2 (Accent Bar) 18"/>
              <p:cNvSpPr/>
              <p:nvPr/>
            </p:nvSpPr>
            <p:spPr>
              <a:xfrm flipH="1">
                <a:off x="2762508" y="2024997"/>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flipH="1">
              <a:off x="8501278" y="5153104"/>
              <a:ext cx="2923641" cy="990599"/>
              <a:chOff x="556572" y="2328862"/>
              <a:chExt cx="2321314" cy="990599"/>
            </a:xfrm>
          </p:grpSpPr>
          <p:sp>
            <p:nvSpPr>
              <p:cNvPr id="21" name="Rectangle 20"/>
              <p:cNvSpPr/>
              <p:nvPr/>
            </p:nvSpPr>
            <p:spPr>
              <a:xfrm>
                <a:off x="556572" y="2328862"/>
                <a:ext cx="2321314" cy="831115"/>
              </a:xfrm>
              <a:prstGeom prst="rect">
                <a:avLst/>
              </a:prstGeom>
            </p:spPr>
            <p:txBody>
              <a:bodyPr wrap="square">
                <a:spAutoFit/>
              </a:bodyPr>
              <a:lstStyle/>
              <a:p>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Specifica di spedire una mail all’Indirizzo specificato: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From</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BCC</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e </a:t>
                </a:r>
                <a:r>
                  <a:rPr lang="en-US" sz="1600" i="1" dirty="0">
                    <a:solidFill>
                      <a:schemeClr val="tx1">
                        <a:lumMod val="85000"/>
                        <a:lumOff val="15000"/>
                      </a:schemeClr>
                    </a:solidFill>
                    <a:latin typeface="Segoe UI Light" panose="020B0502040204020203" pitchFamily="34" charset="0"/>
                    <a:cs typeface="Segoe UI Light" panose="020B0502040204020203" pitchFamily="34" charset="0"/>
                  </a:rPr>
                  <a:t>Importanza</a:t>
                </a:r>
              </a:p>
            </p:txBody>
          </p:sp>
          <p:sp>
            <p:nvSpPr>
              <p:cNvPr id="22" name="Line Callout 2 (Accent Bar) 21"/>
              <p:cNvSpPr/>
              <p:nvPr/>
            </p:nvSpPr>
            <p:spPr>
              <a:xfrm flipH="1">
                <a:off x="2717546" y="2439456"/>
                <a:ext cx="160340" cy="880005"/>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4945881" y="3117989"/>
              <a:ext cx="2288994" cy="3132378"/>
              <a:chOff x="5136381" y="2783224"/>
              <a:chExt cx="2288994" cy="3132378"/>
            </a:xfrm>
          </p:grpSpPr>
          <p:pic>
            <p:nvPicPr>
              <p:cNvPr id="23" name="Picture 22"/>
              <p:cNvPicPr>
                <a:picLocks noChangeAspect="1"/>
              </p:cNvPicPr>
              <p:nvPr/>
            </p:nvPicPr>
            <p:blipFill rotWithShape="1">
              <a:blip r:embed="rId3"/>
              <a:srcRect l="2752" t="32032" r="35637" b="2837"/>
              <a:stretch/>
            </p:blipFill>
            <p:spPr>
              <a:xfrm>
                <a:off x="5136381" y="2783224"/>
                <a:ext cx="2288994" cy="3132378"/>
              </a:xfrm>
              <a:prstGeom prst="rect">
                <a:avLst/>
              </a:prstGeom>
            </p:spPr>
          </p:pic>
          <p:sp>
            <p:nvSpPr>
              <p:cNvPr id="28" name="Rectangle 2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232898" y="5732638"/>
                <a:ext cx="1275852" cy="92346"/>
              </a:xfrm>
              <a:prstGeom prst="rect">
                <a:avLst/>
              </a:prstGeom>
              <a:solidFill>
                <a:srgbClr val="E5E5E5"/>
              </a:solidFill>
              <a:ln>
                <a:solidFill>
                  <a:srgbClr val="E5E5E5"/>
                </a:solidFill>
              </a:ln>
            </p:spPr>
            <p:txBody>
              <a:bodyPr wrap="square" lIns="0" tIns="0" rIns="0" bIns="0" rtlCol="0">
                <a:spAutoFit/>
              </a:bodyPr>
              <a:lstStyle/>
              <a:p>
                <a:r>
                  <a:rPr lang="en-US" sz="600" dirty="0">
                    <a:solidFill>
                      <a:schemeClr val="bg1">
                        <a:lumMod val="65000"/>
                      </a:schemeClr>
                    </a:solidFill>
                  </a:rPr>
                  <a:t>Connected to johnsharp@contoso.com</a:t>
                </a:r>
              </a:p>
            </p:txBody>
          </p:sp>
        </p:grpSp>
      </p:grpSp>
      <p:grpSp>
        <p:nvGrpSpPr>
          <p:cNvPr id="4" name="Group 3"/>
          <p:cNvGrpSpPr/>
          <p:nvPr/>
        </p:nvGrpSpPr>
        <p:grpSpPr>
          <a:xfrm>
            <a:off x="-139362" y="1735671"/>
            <a:ext cx="7350461" cy="1672854"/>
            <a:chOff x="-140247" y="1735430"/>
            <a:chExt cx="7351504" cy="1673091"/>
          </a:xfrm>
        </p:grpSpPr>
        <p:grpSp>
          <p:nvGrpSpPr>
            <p:cNvPr id="11" name="Group 10"/>
            <p:cNvGrpSpPr/>
            <p:nvPr/>
          </p:nvGrpSpPr>
          <p:grpSpPr>
            <a:xfrm>
              <a:off x="-140247" y="2494121"/>
              <a:ext cx="4389120" cy="914400"/>
              <a:chOff x="563066" y="2099554"/>
              <a:chExt cx="2321314" cy="914400"/>
            </a:xfrm>
          </p:grpSpPr>
          <p:sp>
            <p:nvSpPr>
              <p:cNvPr id="12" name="Rectangle 11"/>
              <p:cNvSpPr/>
              <p:nvPr/>
            </p:nvSpPr>
            <p:spPr>
              <a:xfrm>
                <a:off x="563066" y="2099554"/>
                <a:ext cx="2321314" cy="831115"/>
              </a:xfrm>
              <a:prstGeom prst="rect">
                <a:avLst/>
              </a:prstGeom>
            </p:spPr>
            <p:txBody>
              <a:bodyPr wrap="square">
                <a:spAutoFit/>
              </a:bodyPr>
              <a:lstStyle/>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Autenticazione con il </a:t>
                </a:r>
                <a:r>
                  <a:rPr lang="en-US" sz="1600" dirty="0" err="1">
                    <a:solidFill>
                      <a:schemeClr val="tx1">
                        <a:lumMod val="85000"/>
                        <a:lumOff val="15000"/>
                      </a:schemeClr>
                    </a:solidFill>
                    <a:latin typeface="Segoe UI Light" panose="020B0502040204020203" pitchFamily="34" charset="0"/>
                    <a:cs typeface="Segoe UI Light" panose="020B0502040204020203" pitchFamily="34" charset="0"/>
                  </a:rPr>
                  <a:t>vostro</a:t>
                </a: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 account Dropbox. </a:t>
                </a:r>
                <a:br>
                  <a:rPr lang="en-US" sz="1600" dirty="0">
                    <a:solidFill>
                      <a:schemeClr val="tx1">
                        <a:lumMod val="85000"/>
                        <a:lumOff val="15000"/>
                      </a:schemeClr>
                    </a:solidFill>
                    <a:latin typeface="Segoe UI Light" panose="020B0502040204020203" pitchFamily="34" charset="0"/>
                    <a:cs typeface="Segoe UI Light" panose="020B0502040204020203" pitchFamily="34" charset="0"/>
                  </a:rPr>
                </a:br>
                <a:endParaRPr lang="en-US" sz="1600" dirty="0">
                  <a:solidFill>
                    <a:schemeClr val="tx1">
                      <a:lumMod val="85000"/>
                      <a:lumOff val="15000"/>
                    </a:schemeClr>
                  </a:solidFill>
                  <a:latin typeface="Segoe UI Light" panose="020B0502040204020203" pitchFamily="34" charset="0"/>
                  <a:cs typeface="Segoe UI Light" panose="020B0502040204020203" pitchFamily="34" charset="0"/>
                </a:endParaRPr>
              </a:p>
              <a:p>
                <a:pPr algn="r"/>
                <a:r>
                  <a:rPr lang="en-US" sz="1600" dirty="0">
                    <a:solidFill>
                      <a:schemeClr val="tx1">
                        <a:lumMod val="85000"/>
                        <a:lumOff val="15000"/>
                      </a:schemeClr>
                    </a:solidFill>
                    <a:latin typeface="Segoe UI Light" panose="020B0502040204020203" pitchFamily="34" charset="0"/>
                    <a:cs typeface="Segoe UI Light" panose="020B0502040204020203" pitchFamily="34" charset="0"/>
                  </a:rPr>
                  <a:t>Selezioniamo la cartella dove inserire il file </a:t>
                </a:r>
              </a:p>
            </p:txBody>
          </p:sp>
          <p:sp>
            <p:nvSpPr>
              <p:cNvPr id="13"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1" name="Picture 30"/>
            <p:cNvPicPr>
              <a:picLocks noChangeAspect="1"/>
            </p:cNvPicPr>
            <p:nvPr/>
          </p:nvPicPr>
          <p:blipFill>
            <a:blip r:embed="rId4"/>
            <a:stretch>
              <a:fillRect/>
            </a:stretch>
          </p:blipFill>
          <p:spPr>
            <a:xfrm>
              <a:off x="4972199" y="1735430"/>
              <a:ext cx="2239058" cy="1212581"/>
            </a:xfrm>
            <a:prstGeom prst="rect">
              <a:avLst/>
            </a:prstGeom>
            <a:ln>
              <a:solidFill>
                <a:srgbClr val="0070C0"/>
              </a:solidFill>
            </a:ln>
          </p:spPr>
        </p:pic>
      </p:grpSp>
      <p:pic>
        <p:nvPicPr>
          <p:cNvPr id="32" name="Picture 31"/>
          <p:cNvPicPr>
            <a:picLocks noChangeAspect="1"/>
          </p:cNvPicPr>
          <p:nvPr/>
        </p:nvPicPr>
        <p:blipFill>
          <a:blip r:embed="rId5"/>
          <a:stretch>
            <a:fillRect/>
          </a:stretch>
        </p:blipFill>
        <p:spPr>
          <a:xfrm>
            <a:off x="6958975" y="2355697"/>
            <a:ext cx="1750806" cy="832132"/>
          </a:xfrm>
          <a:prstGeom prst="rect">
            <a:avLst/>
          </a:prstGeom>
          <a:ln>
            <a:solidFill>
              <a:srgbClr val="0070C0"/>
            </a:solidFill>
          </a:ln>
        </p:spPr>
      </p:pic>
      <p:sp>
        <p:nvSpPr>
          <p:cNvPr id="33" name="TextBox 32"/>
          <p:cNvSpPr txBox="1"/>
          <p:nvPr/>
        </p:nvSpPr>
        <p:spPr>
          <a:xfrm>
            <a:off x="5099073" y="2377132"/>
            <a:ext cx="722441" cy="202206"/>
          </a:xfrm>
          <a:prstGeom prst="rect">
            <a:avLst/>
          </a:prstGeom>
          <a:solidFill>
            <a:schemeClr val="bg1"/>
          </a:solidFill>
        </p:spPr>
        <p:txBody>
          <a:bodyPr wrap="square" rtlCol="0">
            <a:spAutoFit/>
          </a:bodyPr>
          <a:lstStyle/>
          <a:p>
            <a:r>
              <a:rPr lang="en-US" sz="700" dirty="0">
                <a:solidFill>
                  <a:schemeClr val="bg1">
                    <a:lumMod val="50000"/>
                  </a:schemeClr>
                </a:solidFill>
                <a:latin typeface="Segoe UI" panose="020B0502040204020203" pitchFamily="34" charset="0"/>
                <a:cs typeface="Segoe UI" panose="020B0502040204020203" pitchFamily="34" charset="0"/>
              </a:rPr>
              <a:t>PowerApps</a:t>
            </a:r>
          </a:p>
        </p:txBody>
      </p:sp>
      <p:cxnSp>
        <p:nvCxnSpPr>
          <p:cNvPr id="7" name="Straight Arrow Connector 6"/>
          <p:cNvCxnSpPr/>
          <p:nvPr/>
        </p:nvCxnSpPr>
        <p:spPr>
          <a:xfrm>
            <a:off x="6009773" y="2900408"/>
            <a:ext cx="970" cy="25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6278804" y="6038900"/>
            <a:ext cx="644947" cy="140484"/>
          </a:xfrm>
          <a:prstGeom prst="rect">
            <a:avLst/>
          </a:prstGeom>
        </p:spPr>
      </p:pic>
    </p:spTree>
    <p:extLst>
      <p:ext uri="{BB962C8B-B14F-4D97-AF65-F5344CB8AC3E}">
        <p14:creationId xmlns:p14="http://schemas.microsoft.com/office/powerpoint/2010/main" val="34171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
                                        <p:tgtEl>
                                          <p:spTgt spid="4"/>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100"/>
                            </p:stCondLst>
                            <p:childTnLst>
                              <p:par>
                                <p:cTn id="13" presetID="22" presetClass="entr" presetSubtype="8" fill="hold" grpId="0" nodeType="afterEffect">
                                  <p:stCondLst>
                                    <p:cond delay="30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900"/>
                            </p:stCondLst>
                            <p:childTnLst>
                              <p:par>
                                <p:cTn id="17" presetID="10" presetClass="entr" presetSubtype="0" fill="hold" nodeType="afterEffect">
                                  <p:stCondLst>
                                    <p:cond delay="3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700"/>
                            </p:stCondLst>
                            <p:childTnLst>
                              <p:par>
                                <p:cTn id="21" presetID="22" presetClass="entr" presetSubtype="1" fill="hold" nodeType="afterEffect">
                                  <p:stCondLst>
                                    <p:cond delay="30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300"/>
                                        <p:tgtEl>
                                          <p:spTgt spid="5"/>
                                        </p:tgtEl>
                                      </p:cBhvr>
                                    </p:animEffect>
                                  </p:childTnLst>
                                </p:cTn>
                              </p:par>
                            </p:childTnLst>
                          </p:cTn>
                        </p:par>
                        <p:par>
                          <p:cTn id="24" fill="hold">
                            <p:stCondLst>
                              <p:cond delay="3300"/>
                            </p:stCondLst>
                            <p:childTnLst>
                              <p:par>
                                <p:cTn id="25" presetID="1" presetClass="entr" presetSubtype="0" fill="hold" nodeType="afterEffect">
                                  <p:stCondLst>
                                    <p:cond delay="10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224621" y="487"/>
            <a:ext cx="6966515" cy="21438256"/>
            <a:chOff x="5224497" y="0"/>
            <a:chExt cx="6967503" cy="21441297"/>
          </a:xfrm>
        </p:grpSpPr>
        <p:pic>
          <p:nvPicPr>
            <p:cNvPr id="3" name="Picture 2"/>
            <p:cNvPicPr>
              <a:picLocks noChangeAspect="1"/>
            </p:cNvPicPr>
            <p:nvPr/>
          </p:nvPicPr>
          <p:blipFill>
            <a:blip r:embed="rId3"/>
            <a:stretch>
              <a:fillRect/>
            </a:stretch>
          </p:blipFill>
          <p:spPr>
            <a:xfrm>
              <a:off x="5224497" y="0"/>
              <a:ext cx="6967503" cy="7840980"/>
            </a:xfrm>
            <a:prstGeom prst="rect">
              <a:avLst/>
            </a:prstGeom>
          </p:spPr>
        </p:pic>
        <p:pic>
          <p:nvPicPr>
            <p:cNvPr id="15" name="Picture 14"/>
            <p:cNvPicPr>
              <a:picLocks noChangeAspect="1"/>
            </p:cNvPicPr>
            <p:nvPr/>
          </p:nvPicPr>
          <p:blipFill rotWithShape="1">
            <a:blip r:embed="rId4"/>
            <a:srcRect t="5154" b="8417"/>
            <a:stretch/>
          </p:blipFill>
          <p:spPr>
            <a:xfrm>
              <a:off x="5224497" y="7840980"/>
              <a:ext cx="6967503" cy="6776902"/>
            </a:xfrm>
            <a:prstGeom prst="rect">
              <a:avLst/>
            </a:prstGeom>
          </p:spPr>
        </p:pic>
        <p:pic>
          <p:nvPicPr>
            <p:cNvPr id="16" name="Picture 15"/>
            <p:cNvPicPr>
              <a:picLocks noChangeAspect="1"/>
            </p:cNvPicPr>
            <p:nvPr/>
          </p:nvPicPr>
          <p:blipFill rotWithShape="1">
            <a:blip r:embed="rId5"/>
            <a:srcRect t="4012" b="8853"/>
            <a:stretch/>
          </p:blipFill>
          <p:spPr>
            <a:xfrm>
              <a:off x="5224497" y="14617882"/>
              <a:ext cx="6958519" cy="6823415"/>
            </a:xfrm>
            <a:prstGeom prst="rect">
              <a:avLst/>
            </a:prstGeom>
          </p:spPr>
        </p:pic>
      </p:grpSp>
      <p:sp>
        <p:nvSpPr>
          <p:cNvPr id="9" name="TextBox 8"/>
          <p:cNvSpPr txBox="1"/>
          <p:nvPr/>
        </p:nvSpPr>
        <p:spPr>
          <a:xfrm>
            <a:off x="790025" y="2420038"/>
            <a:ext cx="3714825" cy="2185214"/>
          </a:xfrm>
          <a:prstGeom prst="rect">
            <a:avLst/>
          </a:prstGeom>
          <a:noFill/>
        </p:spPr>
        <p:txBody>
          <a:bodyPr wrap="square" rtlCol="0">
            <a:spAutoFit/>
          </a:bodyPr>
          <a:lstStyle/>
          <a:p>
            <a:r>
              <a:rPr lang="it-IT" sz="3400" dirty="0">
                <a:latin typeface="Segoe UI Light" panose="020B0502040204020203" pitchFamily="34" charset="0"/>
                <a:cs typeface="Segoe UI Light" panose="020B0502040204020203" pitchFamily="34" charset="0"/>
              </a:rPr>
              <a:t>Iniziate subito con oltre un centinaio di template già pronti</a:t>
            </a:r>
            <a:endParaRPr lang="en-US" sz="3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5065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70833E-6 -4.44444E-6 L -2.70833E-6 -2.12777 " pathEditMode="relative" rAng="0" ptsTypes="AA">
                                      <p:cBhvr>
                                        <p:cTn id="6" dur="5000" fill="hold"/>
                                        <p:tgtEl>
                                          <p:spTgt spid="17"/>
                                        </p:tgtEl>
                                        <p:attrNameLst>
                                          <p:attrName>ppt_x</p:attrName>
                                          <p:attrName>ppt_y</p:attrName>
                                        </p:attrNameLst>
                                      </p:cBhvr>
                                      <p:rCtr x="0" y="-10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0"/>
            <a:ext cx="4629384" cy="1569660"/>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Integrare sistemi che già usiamo… anche attraverso APIs custom.</a:t>
            </a:r>
          </a:p>
        </p:txBody>
      </p:sp>
      <p:grpSp>
        <p:nvGrpSpPr>
          <p:cNvPr id="3" name="Group 2"/>
          <p:cNvGrpSpPr/>
          <p:nvPr/>
        </p:nvGrpSpPr>
        <p:grpSpPr>
          <a:xfrm>
            <a:off x="670928" y="1478421"/>
            <a:ext cx="5362403" cy="4380465"/>
            <a:chOff x="670159" y="978945"/>
            <a:chExt cx="6005278" cy="4880286"/>
          </a:xfrm>
        </p:grpSpPr>
        <p:grpSp>
          <p:nvGrpSpPr>
            <p:cNvPr id="2" name="Group 1"/>
            <p:cNvGrpSpPr/>
            <p:nvPr/>
          </p:nvGrpSpPr>
          <p:grpSpPr>
            <a:xfrm>
              <a:off x="670159" y="978945"/>
              <a:ext cx="6005278" cy="4880286"/>
              <a:chOff x="670159" y="1592262"/>
              <a:chExt cx="6005278" cy="4880286"/>
            </a:xfrm>
          </p:grpSpPr>
          <p:grpSp>
            <p:nvGrpSpPr>
              <p:cNvPr id="6" name="Group 5"/>
              <p:cNvGrpSpPr/>
              <p:nvPr/>
            </p:nvGrpSpPr>
            <p:grpSpPr>
              <a:xfrm>
                <a:off x="674293" y="1592262"/>
                <a:ext cx="6001144" cy="3873253"/>
                <a:chOff x="379241" y="1263798"/>
                <a:chExt cx="6847644" cy="4419600"/>
              </a:xfrm>
            </p:grpSpPr>
            <p:grpSp>
              <p:nvGrpSpPr>
                <p:cNvPr id="7" name="Group 6"/>
                <p:cNvGrpSpPr/>
                <p:nvPr/>
              </p:nvGrpSpPr>
              <p:grpSpPr>
                <a:xfrm>
                  <a:off x="379241" y="1263798"/>
                  <a:ext cx="6847644" cy="4419600"/>
                  <a:chOff x="2194749" y="2049462"/>
                  <a:chExt cx="6070876" cy="3918259"/>
                </a:xfrm>
              </p:grpSpPr>
              <p:pic>
                <p:nvPicPr>
                  <p:cNvPr id="9"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4280199" y="3069800"/>
                    <a:ext cx="857249" cy="857249"/>
                    <a:chOff x="2211902" y="3040062"/>
                    <a:chExt cx="857249" cy="857249"/>
                  </a:xfrm>
                </p:grpSpPr>
                <p:sp>
                  <p:nvSpPr>
                    <p:cNvPr id="33" name="Rectangle 32"/>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35" name="Picture 34"/>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36" name="Picture 35"/>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37" name="Picture 36"/>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38" name="Picture 37"/>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39" name="Picture 3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96901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06125" cy="492443"/>
          </a:xfrm>
        </p:spPr>
        <p:txBody>
          <a:bodyPr>
            <a:normAutofit fontScale="90000"/>
          </a:bodyPr>
          <a:lstStyle/>
          <a:p>
            <a:r>
              <a:rPr lang="en-US" dirty="0"/>
              <a:t>Speaker | @marcopozzan.it</a:t>
            </a:r>
            <a:endParaRPr lang="it-IT" dirty="0"/>
          </a:p>
        </p:txBody>
      </p:sp>
      <p:sp>
        <p:nvSpPr>
          <p:cNvPr id="3" name="Content Placeholder 2"/>
          <p:cNvSpPr>
            <a:spLocks noGrp="1"/>
          </p:cNvSpPr>
          <p:nvPr>
            <p:ph idx="1"/>
          </p:nvPr>
        </p:nvSpPr>
        <p:spPr>
          <a:xfrm>
            <a:off x="838199" y="1483952"/>
            <a:ext cx="8955239" cy="4321536"/>
          </a:xfrm>
        </p:spPr>
        <p:txBody>
          <a:bodyPr>
            <a:normAutofit fontScale="70000" lnSpcReduction="20000"/>
          </a:bodyPr>
          <a:lstStyle/>
          <a:p>
            <a:r>
              <a:rPr lang="it-IT" dirty="0"/>
              <a:t>Consulente e formatore in ambito business intelligence, business analytics e data mining.</a:t>
            </a:r>
          </a:p>
          <a:p>
            <a:r>
              <a:rPr lang="it-IT" dirty="0"/>
              <a:t>Collaboro con beantech per soluzioni di predictive analytics</a:t>
            </a:r>
          </a:p>
          <a:p>
            <a:r>
              <a:rPr lang="it-IT" dirty="0"/>
              <a:t>Dal 2009 le attività principali sono legate alla progettazione di data warehouse relazionale e alla progettazione multidimensionale con strumenti Microsoft.</a:t>
            </a:r>
          </a:p>
          <a:p>
            <a:r>
              <a:rPr lang="it-IT" dirty="0"/>
              <a:t>Docente all'Università di Pordenone nel corso di analisi dei dati e Big Data</a:t>
            </a:r>
          </a:p>
          <a:p>
            <a:pPr lvl="2"/>
            <a:r>
              <a:rPr lang="it-IT" dirty="0"/>
              <a:t>Community Lead di </a:t>
            </a:r>
            <a:r>
              <a:rPr lang="en-US" dirty="0"/>
              <a:t>1nn0va (</a:t>
            </a:r>
            <a:r>
              <a:rPr lang="en-US" dirty="0">
                <a:hlinkClick r:id="rId2"/>
              </a:rPr>
              <a:t>www.innovazionefvg.net</a:t>
            </a:r>
            <a:r>
              <a:rPr lang="en-US" dirty="0"/>
              <a:t>)</a:t>
            </a:r>
            <a:endParaRPr lang="it-IT" dirty="0"/>
          </a:p>
          <a:p>
            <a:r>
              <a:rPr lang="it-IT" dirty="0"/>
              <a:t>dal 2014 MVP per SQL Server e relatore in diverse conferenze sul tema.</a:t>
            </a:r>
          </a:p>
          <a:p>
            <a:pPr lvl="2"/>
            <a:r>
              <a:rPr lang="en-GB" dirty="0"/>
              <a:t>info@marcopozzan.it</a:t>
            </a:r>
          </a:p>
          <a:p>
            <a:pPr lvl="2"/>
            <a:r>
              <a:rPr lang="en-GB" dirty="0"/>
              <a:t>@marcopozzan.it</a:t>
            </a:r>
          </a:p>
          <a:p>
            <a:pPr lvl="2"/>
            <a:r>
              <a:rPr lang="en-US" dirty="0"/>
              <a:t>www.marcopozzan.it	</a:t>
            </a:r>
          </a:p>
          <a:p>
            <a:pPr lvl="2"/>
            <a:r>
              <a:rPr lang="en-US" dirty="0"/>
              <a:t>http://www.scoop.it/u/marco-pozzan</a:t>
            </a:r>
          </a:p>
          <a:p>
            <a:pPr lvl="2"/>
            <a:r>
              <a:rPr lang="en-US" dirty="0"/>
              <a:t>http://paper.li/marcopozzan/1422524394</a:t>
            </a:r>
            <a:endParaRPr lang="it-IT" dirty="0"/>
          </a:p>
        </p:txBody>
      </p:sp>
      <p:pic>
        <p:nvPicPr>
          <p:cNvPr id="7" name="Espace réservé pour une 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211" y="1175213"/>
            <a:ext cx="1046767" cy="1661119"/>
          </a:xfrm>
          <a:prstGeom prst="rect">
            <a:avLst/>
          </a:prstGeom>
        </p:spPr>
      </p:pic>
      <p:pic>
        <p:nvPicPr>
          <p:cNvPr id="10" name="Picture 9"/>
          <p:cNvPicPr>
            <a:picLocks noChangeAspect="1"/>
          </p:cNvPicPr>
          <p:nvPr/>
        </p:nvPicPr>
        <p:blipFill>
          <a:blip r:embed="rId4"/>
          <a:stretch>
            <a:fillRect/>
          </a:stretch>
        </p:blipFill>
        <p:spPr>
          <a:xfrm>
            <a:off x="9428137" y="3363534"/>
            <a:ext cx="2866413" cy="953762"/>
          </a:xfrm>
          <a:prstGeom prst="rect">
            <a:avLst/>
          </a:prstGeom>
        </p:spPr>
      </p:pic>
    </p:spTree>
    <p:extLst>
      <p:ext uri="{BB962C8B-B14F-4D97-AF65-F5344CB8AC3E}">
        <p14:creationId xmlns:p14="http://schemas.microsoft.com/office/powerpoint/2010/main" val="4219598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943488" y="1218913"/>
            <a:ext cx="6042326" cy="922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endParaRPr>
          </a:p>
        </p:txBody>
      </p:sp>
      <p:sp>
        <p:nvSpPr>
          <p:cNvPr id="13" name="Rectangle 12"/>
          <p:cNvSpPr/>
          <p:nvPr/>
        </p:nvSpPr>
        <p:spPr>
          <a:xfrm>
            <a:off x="2943488" y="4182986"/>
            <a:ext cx="5976165" cy="1033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endParaRPr>
          </a:p>
        </p:txBody>
      </p:sp>
      <p:sp>
        <p:nvSpPr>
          <p:cNvPr id="10" name="Rectangle 9"/>
          <p:cNvSpPr/>
          <p:nvPr/>
        </p:nvSpPr>
        <p:spPr>
          <a:xfrm>
            <a:off x="2909194" y="2259973"/>
            <a:ext cx="6123278" cy="1810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endParaRPr>
          </a:p>
        </p:txBody>
      </p:sp>
      <p:sp>
        <p:nvSpPr>
          <p:cNvPr id="2" name="Title 1"/>
          <p:cNvSpPr>
            <a:spLocks noGrp="1"/>
          </p:cNvSpPr>
          <p:nvPr>
            <p:ph type="title"/>
          </p:nvPr>
        </p:nvSpPr>
        <p:spPr/>
        <p:txBody>
          <a:bodyPr/>
          <a:lstStyle/>
          <a:p>
            <a:r>
              <a:rPr lang="en-US" dirty="0"/>
              <a:t>Business application platform innovation</a:t>
            </a:r>
          </a:p>
        </p:txBody>
      </p:sp>
      <p:pic>
        <p:nvPicPr>
          <p:cNvPr id="5" name="Picture 4"/>
          <p:cNvPicPr>
            <a:picLocks noChangeAspect="1"/>
          </p:cNvPicPr>
          <p:nvPr/>
        </p:nvPicPr>
        <p:blipFill rotWithShape="1">
          <a:blip r:embed="rId3"/>
          <a:srcRect b="85782"/>
          <a:stretch/>
        </p:blipFill>
        <p:spPr>
          <a:xfrm>
            <a:off x="4313429" y="1218153"/>
            <a:ext cx="2777468" cy="411526"/>
          </a:xfrm>
          <a:prstGeom prst="rect">
            <a:avLst/>
          </a:prstGeom>
        </p:spPr>
      </p:pic>
      <p:pic>
        <p:nvPicPr>
          <p:cNvPr id="7" name="Picture 6"/>
          <p:cNvPicPr>
            <a:picLocks noChangeAspect="1"/>
          </p:cNvPicPr>
          <p:nvPr/>
        </p:nvPicPr>
        <p:blipFill>
          <a:blip r:embed="rId4"/>
          <a:stretch>
            <a:fillRect/>
          </a:stretch>
        </p:blipFill>
        <p:spPr>
          <a:xfrm>
            <a:off x="7377310" y="2431368"/>
            <a:ext cx="522914" cy="400091"/>
          </a:xfrm>
          <a:prstGeom prst="rect">
            <a:avLst/>
          </a:prstGeom>
        </p:spPr>
      </p:pic>
      <p:pic>
        <p:nvPicPr>
          <p:cNvPr id="8" name="Picture 7"/>
          <p:cNvPicPr>
            <a:picLocks noChangeAspect="1"/>
          </p:cNvPicPr>
          <p:nvPr/>
        </p:nvPicPr>
        <p:blipFill>
          <a:blip r:embed="rId5"/>
          <a:stretch>
            <a:fillRect/>
          </a:stretch>
        </p:blipFill>
        <p:spPr>
          <a:xfrm>
            <a:off x="5450546" y="2431368"/>
            <a:ext cx="485563" cy="404536"/>
          </a:xfrm>
          <a:prstGeom prst="rect">
            <a:avLst/>
          </a:prstGeom>
        </p:spPr>
      </p:pic>
      <p:pic>
        <p:nvPicPr>
          <p:cNvPr id="9" name="Picture 8"/>
          <p:cNvPicPr>
            <a:picLocks noChangeAspect="1"/>
          </p:cNvPicPr>
          <p:nvPr/>
        </p:nvPicPr>
        <p:blipFill>
          <a:blip r:embed="rId6"/>
          <a:stretch>
            <a:fillRect/>
          </a:stretch>
        </p:blipFill>
        <p:spPr>
          <a:xfrm>
            <a:off x="3556752" y="2439148"/>
            <a:ext cx="452593" cy="323200"/>
          </a:xfrm>
          <a:prstGeom prst="rect">
            <a:avLst/>
          </a:prstGeom>
        </p:spPr>
      </p:pic>
      <p:sp>
        <p:nvSpPr>
          <p:cNvPr id="16" name="TextBox 15"/>
          <p:cNvSpPr txBox="1"/>
          <p:nvPr/>
        </p:nvSpPr>
        <p:spPr>
          <a:xfrm>
            <a:off x="4687334" y="2824565"/>
            <a:ext cx="2356128" cy="118092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176" b="1" kern="0" dirty="0" err="1">
                <a:gradFill>
                  <a:gsLst>
                    <a:gs pos="2917">
                      <a:schemeClr val="tx1"/>
                    </a:gs>
                    <a:gs pos="30000">
                      <a:schemeClr val="tx1"/>
                    </a:gs>
                  </a:gsLst>
                  <a:lin ang="5400000" scaled="0"/>
                </a:gradFill>
              </a:rPr>
              <a:t>PowerApps</a:t>
            </a:r>
            <a:r>
              <a:rPr lang="en-US" sz="1176" kern="0" dirty="0">
                <a:gradFill>
                  <a:gsLst>
                    <a:gs pos="2917">
                      <a:schemeClr val="tx1"/>
                    </a:gs>
                    <a:gs pos="30000">
                      <a:schemeClr val="tx1"/>
                    </a:gs>
                  </a:gsLst>
                  <a:lin ang="5400000" scaled="0"/>
                </a:gradFill>
              </a:rPr>
              <a:t>: Microsoft </a:t>
            </a:r>
            <a:r>
              <a:rPr lang="en-US" sz="1176" kern="0" dirty="0" err="1">
                <a:gradFill>
                  <a:gsLst>
                    <a:gs pos="2917">
                      <a:schemeClr val="tx1"/>
                    </a:gs>
                    <a:gs pos="30000">
                      <a:schemeClr val="tx1"/>
                    </a:gs>
                  </a:gsLst>
                  <a:lin ang="5400000" scaled="0"/>
                </a:gradFill>
              </a:rPr>
              <a:t>PowerApps</a:t>
            </a:r>
            <a:r>
              <a:rPr lang="en-US" sz="1176" kern="0" dirty="0">
                <a:gradFill>
                  <a:gsLst>
                    <a:gs pos="2917">
                      <a:schemeClr val="tx1"/>
                    </a:gs>
                    <a:gs pos="30000">
                      <a:schemeClr val="tx1"/>
                    </a:gs>
                  </a:gsLst>
                  <a:lin ang="5400000" scaled="0"/>
                </a:gradFill>
              </a:rPr>
              <a:t> is a service for creating and using custom business apps across platforms</a:t>
            </a:r>
          </a:p>
          <a:p>
            <a:pPr defTabSz="896386">
              <a:lnSpc>
                <a:spcPct val="90000"/>
              </a:lnSpc>
              <a:spcAft>
                <a:spcPts val="588"/>
              </a:spcAft>
              <a:defRPr/>
            </a:pPr>
            <a:endParaRPr lang="en-US" sz="1176" kern="0" dirty="0">
              <a:gradFill>
                <a:gsLst>
                  <a:gs pos="2917">
                    <a:schemeClr val="tx1"/>
                  </a:gs>
                  <a:gs pos="30000">
                    <a:schemeClr val="tx1"/>
                  </a:gs>
                </a:gsLst>
                <a:lin ang="5400000" scaled="0"/>
              </a:gradFill>
            </a:endParaRPr>
          </a:p>
        </p:txBody>
      </p:sp>
      <p:sp>
        <p:nvSpPr>
          <p:cNvPr id="17" name="TextBox 16"/>
          <p:cNvSpPr txBox="1"/>
          <p:nvPr/>
        </p:nvSpPr>
        <p:spPr>
          <a:xfrm>
            <a:off x="3349961" y="2824565"/>
            <a:ext cx="910299" cy="452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Power BI</a:t>
            </a:r>
          </a:p>
        </p:txBody>
      </p:sp>
      <p:sp>
        <p:nvSpPr>
          <p:cNvPr id="18" name="TextBox 17"/>
          <p:cNvSpPr txBox="1"/>
          <p:nvPr/>
        </p:nvSpPr>
        <p:spPr>
          <a:xfrm>
            <a:off x="6790257" y="2772134"/>
            <a:ext cx="2341506" cy="1360463"/>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176" b="1" kern="0" dirty="0">
                <a:gradFill>
                  <a:gsLst>
                    <a:gs pos="2917">
                      <a:schemeClr val="tx1"/>
                    </a:gs>
                    <a:gs pos="30000">
                      <a:schemeClr val="tx1"/>
                    </a:gs>
                  </a:gsLst>
                  <a:lin ang="5400000" scaled="0"/>
                </a:gradFill>
              </a:rPr>
              <a:t>Microsoft Flow</a:t>
            </a:r>
            <a:r>
              <a:rPr lang="en-US" sz="1176" kern="0" dirty="0">
                <a:gradFill>
                  <a:gsLst>
                    <a:gs pos="2917">
                      <a:schemeClr val="tx1"/>
                    </a:gs>
                    <a:gs pos="30000">
                      <a:schemeClr val="tx1"/>
                    </a:gs>
                  </a:gsLst>
                  <a:lin ang="5400000" scaled="0"/>
                </a:gradFill>
              </a:rPr>
              <a:t>: </a:t>
            </a:r>
            <a:r>
              <a:rPr lang="en-US" sz="1200" kern="0" dirty="0">
                <a:gradFill>
                  <a:gsLst>
                    <a:gs pos="1250">
                      <a:schemeClr val="tx1"/>
                    </a:gs>
                    <a:gs pos="100000">
                      <a:schemeClr val="tx1"/>
                    </a:gs>
                  </a:gsLst>
                  <a:lin ang="5400000" scaled="0"/>
                </a:gradFill>
                <a:cs typeface="Segoe UI Light" panose="020B0502040204020203" pitchFamily="34" charset="0"/>
              </a:rPr>
              <a:t>An enterprise software service for </a:t>
            </a:r>
            <a:r>
              <a:rPr lang="en-US" sz="1200" b="1" kern="0" dirty="0">
                <a:gradFill>
                  <a:gsLst>
                    <a:gs pos="1250">
                      <a:schemeClr val="tx1"/>
                    </a:gs>
                    <a:gs pos="100000">
                      <a:schemeClr val="tx1"/>
                    </a:gs>
                  </a:gsLst>
                  <a:lin ang="5400000" scaled="0"/>
                </a:gradFill>
                <a:cs typeface="Segoe UI Light" panose="020B0502040204020203" pitchFamily="34" charset="0"/>
              </a:rPr>
              <a:t>business users</a:t>
            </a:r>
            <a:r>
              <a:rPr lang="en-US" sz="1200" kern="0" dirty="0">
                <a:gradFill>
                  <a:gsLst>
                    <a:gs pos="1250">
                      <a:schemeClr val="tx1"/>
                    </a:gs>
                    <a:gs pos="100000">
                      <a:schemeClr val="tx1"/>
                    </a:gs>
                  </a:gsLst>
                  <a:lin ang="5400000" scaled="0"/>
                </a:gradFill>
                <a:cs typeface="Segoe UI Light" panose="020B0502040204020203" pitchFamily="34" charset="0"/>
              </a:rPr>
              <a:t> to work smarter by </a:t>
            </a:r>
            <a:br>
              <a:rPr lang="en-US" sz="1200" kern="0" dirty="0">
                <a:gradFill>
                  <a:gsLst>
                    <a:gs pos="1250">
                      <a:schemeClr val="tx1"/>
                    </a:gs>
                    <a:gs pos="100000">
                      <a:schemeClr val="tx1"/>
                    </a:gs>
                  </a:gsLst>
                  <a:lin ang="5400000" scaled="0"/>
                </a:gradFill>
                <a:cs typeface="Segoe UI Light" panose="020B0502040204020203" pitchFamily="34" charset="0"/>
              </a:rPr>
            </a:br>
            <a:r>
              <a:rPr lang="en-US" sz="1200" b="1" kern="0" dirty="0">
                <a:gradFill>
                  <a:gsLst>
                    <a:gs pos="1250">
                      <a:schemeClr val="tx1"/>
                    </a:gs>
                    <a:gs pos="100000">
                      <a:schemeClr val="tx1"/>
                    </a:gs>
                  </a:gsLst>
                  <a:lin ang="5400000" scaled="0"/>
                </a:gradFill>
                <a:cs typeface="Segoe UI Light" panose="020B0502040204020203" pitchFamily="34" charset="0"/>
              </a:rPr>
              <a:t>automating processes</a:t>
            </a:r>
            <a:r>
              <a:rPr lang="en-US" sz="1200" kern="0" dirty="0">
                <a:gradFill>
                  <a:gsLst>
                    <a:gs pos="1250">
                      <a:schemeClr val="tx1"/>
                    </a:gs>
                    <a:gs pos="100000">
                      <a:schemeClr val="tx1"/>
                    </a:gs>
                  </a:gsLst>
                  <a:lin ang="5400000" scaled="0"/>
                </a:gradFill>
                <a:cs typeface="Segoe UI Light" panose="020B0502040204020203" pitchFamily="34" charset="0"/>
              </a:rPr>
              <a:t> across applications and services</a:t>
            </a:r>
          </a:p>
          <a:p>
            <a:pPr defTabSz="896386">
              <a:lnSpc>
                <a:spcPct val="90000"/>
              </a:lnSpc>
              <a:spcAft>
                <a:spcPts val="588"/>
              </a:spcAft>
              <a:defRPr/>
            </a:pPr>
            <a:endParaRPr lang="en-US" sz="1176" kern="0" dirty="0">
              <a:gradFill>
                <a:gsLst>
                  <a:gs pos="2917">
                    <a:schemeClr val="tx1"/>
                  </a:gs>
                  <a:gs pos="30000">
                    <a:schemeClr val="tx1"/>
                  </a:gs>
                </a:gsLst>
                <a:lin ang="5400000" scaled="0"/>
              </a:gradFill>
            </a:endParaRPr>
          </a:p>
        </p:txBody>
      </p:sp>
      <p:grpSp>
        <p:nvGrpSpPr>
          <p:cNvPr id="57" name="Group 56"/>
          <p:cNvGrpSpPr/>
          <p:nvPr/>
        </p:nvGrpSpPr>
        <p:grpSpPr>
          <a:xfrm>
            <a:off x="2909194" y="5286729"/>
            <a:ext cx="6027541" cy="901140"/>
            <a:chOff x="4701381" y="5209595"/>
            <a:chExt cx="6148406" cy="1200192"/>
          </a:xfrm>
        </p:grpSpPr>
        <p:sp>
          <p:nvSpPr>
            <p:cNvPr id="41" name="Rectangle 40"/>
            <p:cNvSpPr/>
            <p:nvPr/>
          </p:nvSpPr>
          <p:spPr>
            <a:xfrm>
              <a:off x="4701381" y="5209595"/>
              <a:ext cx="6148406" cy="11691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endParaRPr>
            </a:p>
          </p:txBody>
        </p:sp>
        <p:pic>
          <p:nvPicPr>
            <p:cNvPr id="4" name="Picture 3"/>
            <p:cNvPicPr>
              <a:picLocks noChangeAspect="1"/>
            </p:cNvPicPr>
            <p:nvPr/>
          </p:nvPicPr>
          <p:blipFill>
            <a:blip r:embed="rId7"/>
            <a:stretch>
              <a:fillRect/>
            </a:stretch>
          </p:blipFill>
          <p:spPr>
            <a:xfrm>
              <a:off x="8249534" y="5373536"/>
              <a:ext cx="517085" cy="573642"/>
            </a:xfrm>
            <a:prstGeom prst="rect">
              <a:avLst/>
            </a:prstGeom>
          </p:spPr>
        </p:pic>
        <p:pic>
          <p:nvPicPr>
            <p:cNvPr id="6" name="Picture 5"/>
            <p:cNvPicPr>
              <a:picLocks noChangeAspect="1"/>
            </p:cNvPicPr>
            <p:nvPr/>
          </p:nvPicPr>
          <p:blipFill>
            <a:blip r:embed="rId8"/>
            <a:stretch>
              <a:fillRect/>
            </a:stretch>
          </p:blipFill>
          <p:spPr>
            <a:xfrm>
              <a:off x="6387134" y="5390708"/>
              <a:ext cx="420132" cy="557483"/>
            </a:xfrm>
            <a:prstGeom prst="rect">
              <a:avLst/>
            </a:prstGeom>
          </p:spPr>
        </p:pic>
        <p:sp>
          <p:nvSpPr>
            <p:cNvPr id="19" name="TextBox 18"/>
            <p:cNvSpPr txBox="1"/>
            <p:nvPr/>
          </p:nvSpPr>
          <p:spPr>
            <a:xfrm>
              <a:off x="5680763" y="5948191"/>
              <a:ext cx="1708518" cy="461596"/>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Common Data Model</a:t>
              </a:r>
            </a:p>
          </p:txBody>
        </p:sp>
        <p:sp>
          <p:nvSpPr>
            <p:cNvPr id="20" name="TextBox 19"/>
            <p:cNvSpPr txBox="1"/>
            <p:nvPr/>
          </p:nvSpPr>
          <p:spPr>
            <a:xfrm>
              <a:off x="7513637" y="5948191"/>
              <a:ext cx="1870396" cy="461596"/>
            </a:xfrm>
            <a:prstGeom prst="rect">
              <a:avLst/>
            </a:prstGeom>
            <a:noFill/>
          </p:spPr>
          <p:txBody>
            <a:bodyPr wrap="none" lIns="179285" tIns="143428" rIns="179285" bIns="143428"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defTabSz="896386">
                <a:spcAft>
                  <a:spcPts val="588"/>
                </a:spcAft>
                <a:defRPr/>
              </a:pPr>
              <a:r>
                <a:rPr lang="en-US" sz="1176" kern="0" dirty="0"/>
                <a:t>Connectors &amp; Gateways</a:t>
              </a:r>
            </a:p>
          </p:txBody>
        </p:sp>
      </p:grpSp>
      <p:sp>
        <p:nvSpPr>
          <p:cNvPr id="53" name="TextBox 52"/>
          <p:cNvSpPr txBox="1"/>
          <p:nvPr/>
        </p:nvSpPr>
        <p:spPr>
          <a:xfrm>
            <a:off x="3290577" y="1892563"/>
            <a:ext cx="971213" cy="162865"/>
          </a:xfrm>
          <a:prstGeom prst="rect">
            <a:avLst/>
          </a:prstGeom>
          <a:noFill/>
        </p:spPr>
        <p:txBody>
          <a:bodyPr wrap="none" lIns="179285" tIns="0" rIns="179285" bIns="0"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MEASURE</a:t>
            </a:r>
          </a:p>
        </p:txBody>
      </p:sp>
      <p:sp>
        <p:nvSpPr>
          <p:cNvPr id="54" name="TextBox 53"/>
          <p:cNvSpPr txBox="1"/>
          <p:nvPr/>
        </p:nvSpPr>
        <p:spPr>
          <a:xfrm>
            <a:off x="5387770" y="1887430"/>
            <a:ext cx="602522" cy="162865"/>
          </a:xfrm>
          <a:prstGeom prst="rect">
            <a:avLst/>
          </a:prstGeom>
          <a:noFill/>
        </p:spPr>
        <p:txBody>
          <a:bodyPr wrap="none" lIns="179285" tIns="0" rIns="179285" bIns="0"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ACT</a:t>
            </a:r>
          </a:p>
        </p:txBody>
      </p:sp>
      <p:sp>
        <p:nvSpPr>
          <p:cNvPr id="55" name="TextBox 54"/>
          <p:cNvSpPr txBox="1"/>
          <p:nvPr/>
        </p:nvSpPr>
        <p:spPr>
          <a:xfrm>
            <a:off x="7092105" y="1873999"/>
            <a:ext cx="1080217" cy="162865"/>
          </a:xfrm>
          <a:prstGeom prst="rect">
            <a:avLst/>
          </a:prstGeom>
          <a:noFill/>
        </p:spPr>
        <p:txBody>
          <a:bodyPr wrap="none" lIns="179285" tIns="0" rIns="179285" bIns="0" rtlCol="0">
            <a:spAutoFit/>
          </a:bodyPr>
          <a:lstStyle/>
          <a:p>
            <a:pPr defTabSz="896386">
              <a:lnSpc>
                <a:spcPct val="90000"/>
              </a:lnSpc>
              <a:spcAft>
                <a:spcPts val="588"/>
              </a:spcAft>
              <a:defRPr/>
            </a:pPr>
            <a:r>
              <a:rPr lang="en-US" sz="1176" kern="0" dirty="0">
                <a:gradFill>
                  <a:gsLst>
                    <a:gs pos="2917">
                      <a:schemeClr val="tx1"/>
                    </a:gs>
                    <a:gs pos="30000">
                      <a:schemeClr val="tx1"/>
                    </a:gs>
                  </a:gsLst>
                  <a:lin ang="5400000" scaled="0"/>
                </a:gradFill>
              </a:rPr>
              <a:t>AUTOMATE</a:t>
            </a:r>
          </a:p>
        </p:txBody>
      </p:sp>
      <p:sp>
        <p:nvSpPr>
          <p:cNvPr id="34" name="Rectangle 33"/>
          <p:cNvSpPr/>
          <p:nvPr/>
        </p:nvSpPr>
        <p:spPr>
          <a:xfrm>
            <a:off x="4763407" y="4182226"/>
            <a:ext cx="1750980" cy="99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spcAft>
                <a:spcPts val="588"/>
              </a:spcAft>
              <a:defRPr/>
            </a:pPr>
            <a:r>
              <a:rPr lang="en-US" sz="980" kern="0" dirty="0">
                <a:solidFill>
                  <a:schemeClr val="tx1"/>
                </a:solidFill>
              </a:rPr>
              <a:t>Azure </a:t>
            </a:r>
            <a:r>
              <a:rPr lang="en-US" sz="980" kern="0" dirty="0" err="1">
                <a:solidFill>
                  <a:schemeClr val="tx1"/>
                </a:solidFill>
              </a:rPr>
              <a:t>AppServices</a:t>
            </a:r>
            <a:endParaRPr lang="en-US" sz="980" kern="0" dirty="0">
              <a:solidFill>
                <a:schemeClr val="tx1"/>
              </a:solidFill>
            </a:endParaRPr>
          </a:p>
          <a:p>
            <a:pPr algn="ctr" defTabSz="896386">
              <a:spcAft>
                <a:spcPts val="588"/>
              </a:spcAft>
              <a:defRPr/>
            </a:pPr>
            <a:r>
              <a:rPr lang="en-US" sz="980" kern="0" dirty="0">
                <a:solidFill>
                  <a:schemeClr val="tx1"/>
                </a:solidFill>
              </a:rPr>
              <a:t>Azure Service Fabric</a:t>
            </a:r>
          </a:p>
          <a:p>
            <a:pPr algn="ctr" defTabSz="896386">
              <a:spcAft>
                <a:spcPts val="588"/>
              </a:spcAft>
              <a:defRPr/>
            </a:pPr>
            <a:r>
              <a:rPr lang="en-US" sz="980" kern="0" dirty="0">
                <a:solidFill>
                  <a:schemeClr val="tx1"/>
                </a:solidFill>
              </a:rPr>
              <a:t>Azure Functions</a:t>
            </a:r>
          </a:p>
          <a:p>
            <a:pPr algn="ctr" defTabSz="896386">
              <a:spcAft>
                <a:spcPts val="588"/>
              </a:spcAft>
              <a:defRPr/>
            </a:pPr>
            <a:r>
              <a:rPr lang="en-US" sz="980" kern="0" dirty="0">
                <a:solidFill>
                  <a:schemeClr val="tx1"/>
                </a:solidFill>
              </a:rPr>
              <a:t>…</a:t>
            </a:r>
          </a:p>
        </p:txBody>
      </p:sp>
      <p:sp>
        <p:nvSpPr>
          <p:cNvPr id="35" name="Rectangle 34"/>
          <p:cNvSpPr/>
          <p:nvPr/>
        </p:nvSpPr>
        <p:spPr>
          <a:xfrm>
            <a:off x="6666048" y="4202701"/>
            <a:ext cx="1750980" cy="972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spcAft>
                <a:spcPts val="588"/>
              </a:spcAft>
              <a:defRPr/>
            </a:pPr>
            <a:r>
              <a:rPr lang="en-US" sz="980" kern="0" dirty="0">
                <a:solidFill>
                  <a:schemeClr val="tx1"/>
                </a:solidFill>
              </a:rPr>
              <a:t>Azure Logic Apps</a:t>
            </a:r>
          </a:p>
          <a:p>
            <a:pPr algn="ctr" defTabSz="896386">
              <a:spcAft>
                <a:spcPts val="588"/>
              </a:spcAft>
              <a:defRPr/>
            </a:pPr>
            <a:r>
              <a:rPr lang="en-US" sz="980" kern="0" dirty="0">
                <a:solidFill>
                  <a:schemeClr val="tx1"/>
                </a:solidFill>
              </a:rPr>
              <a:t>Azure API Management</a:t>
            </a:r>
          </a:p>
          <a:p>
            <a:pPr algn="ctr" defTabSz="896386">
              <a:spcAft>
                <a:spcPts val="588"/>
              </a:spcAft>
              <a:defRPr/>
            </a:pPr>
            <a:r>
              <a:rPr lang="en-US" sz="980" kern="0" dirty="0">
                <a:solidFill>
                  <a:schemeClr val="tx1"/>
                </a:solidFill>
              </a:rPr>
              <a:t>BizTalk</a:t>
            </a:r>
          </a:p>
          <a:p>
            <a:pPr algn="ctr" defTabSz="896386">
              <a:spcAft>
                <a:spcPts val="588"/>
              </a:spcAft>
              <a:defRPr/>
            </a:pPr>
            <a:r>
              <a:rPr lang="en-US" sz="980" kern="0" dirty="0">
                <a:solidFill>
                  <a:schemeClr val="tx1"/>
                </a:solidFill>
              </a:rPr>
              <a:t>…</a:t>
            </a:r>
          </a:p>
        </p:txBody>
      </p:sp>
      <p:sp>
        <p:nvSpPr>
          <p:cNvPr id="39" name="Rectangle 38"/>
          <p:cNvSpPr/>
          <p:nvPr/>
        </p:nvSpPr>
        <p:spPr>
          <a:xfrm>
            <a:off x="2863246" y="4202701"/>
            <a:ext cx="1750980" cy="9721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spcAft>
                <a:spcPts val="588"/>
              </a:spcAft>
              <a:defRPr/>
            </a:pPr>
            <a:r>
              <a:rPr lang="en-US" sz="980" kern="0" dirty="0">
                <a:solidFill>
                  <a:schemeClr val="tx1"/>
                </a:solidFill>
              </a:rPr>
              <a:t>Azure [Analysis Services]</a:t>
            </a:r>
          </a:p>
          <a:p>
            <a:pPr algn="ctr" defTabSz="896386">
              <a:spcAft>
                <a:spcPts val="588"/>
              </a:spcAft>
              <a:defRPr/>
            </a:pPr>
            <a:r>
              <a:rPr lang="en-US" sz="980" kern="0" dirty="0">
                <a:solidFill>
                  <a:schemeClr val="tx1"/>
                </a:solidFill>
              </a:rPr>
              <a:t>Azure Data analytics</a:t>
            </a:r>
          </a:p>
          <a:p>
            <a:pPr algn="ctr" defTabSz="896386">
              <a:spcAft>
                <a:spcPts val="588"/>
              </a:spcAft>
              <a:defRPr/>
            </a:pPr>
            <a:r>
              <a:rPr lang="en-US" sz="980" kern="0" dirty="0">
                <a:solidFill>
                  <a:schemeClr val="tx1"/>
                </a:solidFill>
              </a:rPr>
              <a:t>SQL Server BI</a:t>
            </a:r>
          </a:p>
          <a:p>
            <a:pPr algn="ctr" defTabSz="896386">
              <a:spcAft>
                <a:spcPts val="588"/>
              </a:spcAft>
              <a:defRPr/>
            </a:pPr>
            <a:r>
              <a:rPr lang="en-US" sz="980" kern="0" dirty="0">
                <a:solidFill>
                  <a:schemeClr val="tx1"/>
                </a:solidFill>
              </a:rPr>
              <a:t>…</a:t>
            </a:r>
          </a:p>
        </p:txBody>
      </p:sp>
      <p:cxnSp>
        <p:nvCxnSpPr>
          <p:cNvPr id="11" name="Connector: Elbow 10"/>
          <p:cNvCxnSpPr>
            <a:stCxn id="53" idx="0"/>
            <a:endCxn id="55" idx="0"/>
          </p:cNvCxnSpPr>
          <p:nvPr/>
        </p:nvCxnSpPr>
        <p:spPr>
          <a:xfrm rot="5400000" flipH="1" flipV="1">
            <a:off x="5694917" y="-44734"/>
            <a:ext cx="18564" cy="3856030"/>
          </a:xfrm>
          <a:prstGeom prst="bentConnector3">
            <a:avLst>
              <a:gd name="adj1" fmla="val 133141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666167" y="1624722"/>
            <a:ext cx="0" cy="22093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27272" y="4756056"/>
            <a:ext cx="1750980" cy="488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spcAft>
                <a:spcPts val="588"/>
              </a:spcAft>
              <a:defRPr/>
            </a:pPr>
            <a:r>
              <a:rPr lang="en-US" sz="980" b="1" kern="0" dirty="0">
                <a:solidFill>
                  <a:schemeClr val="tx1"/>
                </a:solidFill>
              </a:rPr>
              <a:t>CDM SDK</a:t>
            </a:r>
          </a:p>
        </p:txBody>
      </p:sp>
    </p:spTree>
    <p:extLst>
      <p:ext uri="{BB962C8B-B14F-4D97-AF65-F5344CB8AC3E}">
        <p14:creationId xmlns:p14="http://schemas.microsoft.com/office/powerpoint/2010/main" val="128338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00"/>
                                  </p:stCondLst>
                                  <p:childTnLst>
                                    <p:set>
                                      <p:cBhvr>
                                        <p:cTn id="6" dur="1" fill="hold">
                                          <p:stCondLst>
                                            <p:cond delay="0"/>
                                          </p:stCondLst>
                                        </p:cTn>
                                        <p:tgtEl>
                                          <p:spTgt spid="39">
                                            <p:bg/>
                                          </p:spTgt>
                                        </p:tgtEl>
                                        <p:attrNameLst>
                                          <p:attrName>style.visibility</p:attrName>
                                        </p:attrNameLst>
                                      </p:cBhvr>
                                      <p:to>
                                        <p:strVal val="visible"/>
                                      </p:to>
                                    </p:set>
                                    <p:animEffect transition="in" filter="wipe(down)">
                                      <p:cBhvr>
                                        <p:cTn id="7" dur="2000"/>
                                        <p:tgtEl>
                                          <p:spTgt spid="39">
                                            <p:bg/>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wipe(down)">
                                      <p:cBhvr>
                                        <p:cTn id="10" dur="500"/>
                                        <p:tgtEl>
                                          <p:spTgt spid="3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wipe(down)">
                                      <p:cBhvr>
                                        <p:cTn id="13" dur="500"/>
                                        <p:tgtEl>
                                          <p:spTgt spid="39">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9">
                                            <p:txEl>
                                              <p:pRg st="2" end="2"/>
                                            </p:txEl>
                                          </p:spTgt>
                                        </p:tgtEl>
                                        <p:attrNameLst>
                                          <p:attrName>style.visibility</p:attrName>
                                        </p:attrNameLst>
                                      </p:cBhvr>
                                      <p:to>
                                        <p:strVal val="visible"/>
                                      </p:to>
                                    </p:set>
                                    <p:animEffect transition="in" filter="wipe(down)">
                                      <p:cBhvr>
                                        <p:cTn id="16" dur="500"/>
                                        <p:tgtEl>
                                          <p:spTgt spid="39">
                                            <p:txEl>
                                              <p:pRg st="2" end="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animEffect transition="in" filter="wipe(down)">
                                      <p:cBhvr>
                                        <p:cTn id="19" dur="500"/>
                                        <p:tgtEl>
                                          <p:spTgt spid="39">
                                            <p:txEl>
                                              <p:pRg st="3" end="3"/>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
                                            <p:bg/>
                                          </p:spTgt>
                                        </p:tgtEl>
                                        <p:attrNameLst>
                                          <p:attrName>style.visibility</p:attrName>
                                        </p:attrNameLst>
                                      </p:cBhvr>
                                      <p:to>
                                        <p:strVal val="visible"/>
                                      </p:to>
                                    </p:set>
                                    <p:animEffect transition="in" filter="wipe(down)">
                                      <p:cBhvr>
                                        <p:cTn id="22" dur="500"/>
                                        <p:tgtEl>
                                          <p:spTgt spid="34">
                                            <p:bg/>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animEffect transition="in" filter="wipe(down)">
                                      <p:cBhvr>
                                        <p:cTn id="25" dur="500"/>
                                        <p:tgtEl>
                                          <p:spTgt spid="34">
                                            <p:txEl>
                                              <p:pRg st="0" end="0"/>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4">
                                            <p:txEl>
                                              <p:pRg st="1" end="1"/>
                                            </p:txEl>
                                          </p:spTgt>
                                        </p:tgtEl>
                                        <p:attrNameLst>
                                          <p:attrName>style.visibility</p:attrName>
                                        </p:attrNameLst>
                                      </p:cBhvr>
                                      <p:to>
                                        <p:strVal val="visible"/>
                                      </p:to>
                                    </p:set>
                                    <p:animEffect transition="in" filter="wipe(down)">
                                      <p:cBhvr>
                                        <p:cTn id="28" dur="500"/>
                                        <p:tgtEl>
                                          <p:spTgt spid="34">
                                            <p:txEl>
                                              <p:pRg st="1" end="1"/>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4">
                                            <p:txEl>
                                              <p:pRg st="2" end="2"/>
                                            </p:txEl>
                                          </p:spTgt>
                                        </p:tgtEl>
                                        <p:attrNameLst>
                                          <p:attrName>style.visibility</p:attrName>
                                        </p:attrNameLst>
                                      </p:cBhvr>
                                      <p:to>
                                        <p:strVal val="visible"/>
                                      </p:to>
                                    </p:set>
                                    <p:animEffect transition="in" filter="wipe(down)">
                                      <p:cBhvr>
                                        <p:cTn id="31" dur="500"/>
                                        <p:tgtEl>
                                          <p:spTgt spid="34">
                                            <p:txEl>
                                              <p:pRg st="2" end="2"/>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
                                            <p:txEl>
                                              <p:pRg st="3" end="3"/>
                                            </p:txEl>
                                          </p:spTgt>
                                        </p:tgtEl>
                                        <p:attrNameLst>
                                          <p:attrName>style.visibility</p:attrName>
                                        </p:attrNameLst>
                                      </p:cBhvr>
                                      <p:to>
                                        <p:strVal val="visible"/>
                                      </p:to>
                                    </p:set>
                                    <p:animEffect transition="in" filter="wipe(down)">
                                      <p:cBhvr>
                                        <p:cTn id="34" dur="500"/>
                                        <p:tgtEl>
                                          <p:spTgt spid="34">
                                            <p:txEl>
                                              <p:pRg st="3" end="3"/>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5">
                                            <p:bg/>
                                          </p:spTgt>
                                        </p:tgtEl>
                                        <p:attrNameLst>
                                          <p:attrName>style.visibility</p:attrName>
                                        </p:attrNameLst>
                                      </p:cBhvr>
                                      <p:to>
                                        <p:strVal val="visible"/>
                                      </p:to>
                                    </p:set>
                                    <p:animEffect transition="in" filter="wipe(down)">
                                      <p:cBhvr>
                                        <p:cTn id="37" dur="500"/>
                                        <p:tgtEl>
                                          <p:spTgt spid="35">
                                            <p:bg/>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down)">
                                      <p:cBhvr>
                                        <p:cTn id="40" dur="500"/>
                                        <p:tgtEl>
                                          <p:spTgt spid="35">
                                            <p:txEl>
                                              <p:pRg st="0" end="0"/>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animEffect transition="in" filter="wipe(down)">
                                      <p:cBhvr>
                                        <p:cTn id="43" dur="500"/>
                                        <p:tgtEl>
                                          <p:spTgt spid="35">
                                            <p:txEl>
                                              <p:pRg st="1" end="1"/>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5">
                                            <p:txEl>
                                              <p:pRg st="2" end="2"/>
                                            </p:txEl>
                                          </p:spTgt>
                                        </p:tgtEl>
                                        <p:attrNameLst>
                                          <p:attrName>style.visibility</p:attrName>
                                        </p:attrNameLst>
                                      </p:cBhvr>
                                      <p:to>
                                        <p:strVal val="visible"/>
                                      </p:to>
                                    </p:set>
                                    <p:animEffect transition="in" filter="wipe(down)">
                                      <p:cBhvr>
                                        <p:cTn id="46" dur="500"/>
                                        <p:tgtEl>
                                          <p:spTgt spid="35">
                                            <p:txEl>
                                              <p:pRg st="2" end="2"/>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5">
                                            <p:txEl>
                                              <p:pRg st="3" end="3"/>
                                            </p:txEl>
                                          </p:spTgt>
                                        </p:tgtEl>
                                        <p:attrNameLst>
                                          <p:attrName>style.visibility</p:attrName>
                                        </p:attrNameLst>
                                      </p:cBhvr>
                                      <p:to>
                                        <p:strVal val="visible"/>
                                      </p:to>
                                    </p:set>
                                    <p:animEffect transition="in" filter="wipe(down)">
                                      <p:cBhvr>
                                        <p:cTn id="49" dur="500"/>
                                        <p:tgtEl>
                                          <p:spTgt spid="35">
                                            <p:txEl>
                                              <p:pRg st="3" end="3"/>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wipe(down)">
                                      <p:cBhvr>
                                        <p:cTn id="52"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allAtOnce" animBg="1"/>
      <p:bldP spid="35" grpId="0" build="allAtOnce" animBg="1"/>
      <p:bldP spid="33"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2906713"/>
            <a:ext cx="10363200" cy="1362075"/>
          </a:xfrm>
        </p:spPr>
        <p:txBody>
          <a:bodyPr>
            <a:normAutofit fontScale="90000"/>
          </a:bodyPr>
          <a:lstStyle/>
          <a:p>
            <a:r>
              <a:rPr lang="it-IT" dirty="0"/>
              <a:t>Demo-1: Power BI incontra flow</a:t>
            </a:r>
            <a:br>
              <a:rPr lang="it-IT" dirty="0"/>
            </a:br>
            <a:br>
              <a:rPr lang="en-US" sz="4800" dirty="0"/>
            </a:br>
            <a:endParaRPr lang="it-IT" sz="4800" b="1" dirty="0">
              <a:solidFill>
                <a:schemeClr val="bg1"/>
              </a:solidFill>
            </a:endParaRPr>
          </a:p>
        </p:txBody>
      </p:sp>
    </p:spTree>
    <p:extLst>
      <p:ext uri="{BB962C8B-B14F-4D97-AF65-F5344CB8AC3E}">
        <p14:creationId xmlns:p14="http://schemas.microsoft.com/office/powerpoint/2010/main" val="8055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Content Placeholder 2"/>
          <p:cNvSpPr>
            <a:spLocks noGrp="1"/>
          </p:cNvSpPr>
          <p:nvPr>
            <p:ph idx="4294967295"/>
          </p:nvPr>
        </p:nvSpPr>
        <p:spPr>
          <a:xfrm>
            <a:off x="752030" y="1423989"/>
            <a:ext cx="9466708" cy="4695825"/>
          </a:xfrm>
          <a:prstGeom prst="rect">
            <a:avLst/>
          </a:prstGeom>
        </p:spPr>
        <p:txBody>
          <a:bodyPr/>
          <a:lstStyle/>
          <a:p>
            <a:pPr marL="0" indent="0">
              <a:buNone/>
            </a:pPr>
            <a:r>
              <a:rPr lang="it-IT" sz="3600" dirty="0" err="1">
                <a:latin typeface="Segoe UI Light" panose="020B0502040204020203" pitchFamily="34" charset="0"/>
                <a:cs typeface="Segoe UI Light" panose="020B0502040204020203" pitchFamily="34" charset="0"/>
              </a:rPr>
              <a:t>Questions</a:t>
            </a:r>
            <a:r>
              <a:rPr lang="it-IT" sz="3600" dirty="0">
                <a:latin typeface="Segoe UI Light" panose="020B0502040204020203" pitchFamily="34" charset="0"/>
                <a:cs typeface="Segoe UI Light" panose="020B0502040204020203" pitchFamily="34" charset="0"/>
              </a:rPr>
              <a:t>?</a:t>
            </a:r>
          </a:p>
          <a:p>
            <a:endParaRPr lang="en-US" sz="2400" dirty="0"/>
          </a:p>
        </p:txBody>
      </p:sp>
    </p:spTree>
    <p:extLst>
      <p:ext uri="{BB962C8B-B14F-4D97-AF65-F5344CB8AC3E}">
        <p14:creationId xmlns:p14="http://schemas.microsoft.com/office/powerpoint/2010/main" val="284033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t-IT" sz="3600" dirty="0" err="1">
                <a:latin typeface="Segoe UI Light" pitchFamily="34" charset="0"/>
                <a:cs typeface="Segoe UI Light" panose="020B0502040204020203" pitchFamily="34" charset="0"/>
              </a:rPr>
              <a:t>Thanks</a:t>
            </a:r>
            <a:r>
              <a:rPr lang="it-IT" sz="3600" dirty="0">
                <a:latin typeface="Segoe UI Light" pitchFamily="34" charset="0"/>
                <a:cs typeface="Segoe UI Light" panose="020B0502040204020203" pitchFamily="34" charset="0"/>
              </a:rPr>
              <a:t>!</a:t>
            </a:r>
            <a:endParaRPr lang="en-US" sz="3600" dirty="0">
              <a:latin typeface="Segoe UI Light" pitchFamily="34" charset="0"/>
              <a:cs typeface="Segoe UI Light" panose="020B0502040204020203" pitchFamily="34" charset="0"/>
            </a:endParaRPr>
          </a:p>
        </p:txBody>
      </p:sp>
      <p:pic>
        <p:nvPicPr>
          <p:cNvPr id="1026" name="Picture 2" descr="https://si0.twimg.com/profile_images/2284174758/v65oai7fxn47qv9nectx.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43939" y="1408667"/>
            <a:ext cx="1869608" cy="186960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406743" y="2924332"/>
            <a:ext cx="9144000" cy="707886"/>
          </a:xfrm>
          <a:prstGeom prst="rect">
            <a:avLst/>
          </a:prstGeom>
          <a:noFill/>
        </p:spPr>
        <p:txBody>
          <a:bodyPr wrap="square" rtlCol="0">
            <a:spAutoFit/>
          </a:bodyPr>
          <a:lstStyle/>
          <a:p>
            <a:pPr algn="ctr"/>
            <a:r>
              <a:rPr lang="en-US" sz="2000" b="1" dirty="0">
                <a:solidFill>
                  <a:srgbClr val="1AB2E8"/>
                </a:solidFill>
              </a:rPr>
              <a:t>#</a:t>
            </a:r>
            <a:r>
              <a:rPr lang="en-US" sz="2000" b="1" dirty="0" err="1">
                <a:solidFill>
                  <a:srgbClr val="1AB2E8"/>
                </a:solidFill>
              </a:rPr>
              <a:t>sqlsatParma</a:t>
            </a:r>
            <a:endParaRPr lang="en-US" sz="2000" b="1" dirty="0">
              <a:solidFill>
                <a:srgbClr val="1AB2E8"/>
              </a:solidFill>
            </a:endParaRPr>
          </a:p>
          <a:p>
            <a:pPr algn="ctr"/>
            <a:r>
              <a:rPr lang="en-US" sz="2000" b="1" dirty="0">
                <a:solidFill>
                  <a:srgbClr val="1AB2E8"/>
                </a:solidFill>
              </a:rPr>
              <a:t>#sqlsat566</a:t>
            </a:r>
          </a:p>
        </p:txBody>
      </p:sp>
    </p:spTree>
    <p:extLst>
      <p:ext uri="{BB962C8B-B14F-4D97-AF65-F5344CB8AC3E}">
        <p14:creationId xmlns:p14="http://schemas.microsoft.com/office/powerpoint/2010/main" val="313972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Agenda</a:t>
            </a:r>
            <a:endParaRPr lang="it-IT" dirty="0"/>
          </a:p>
        </p:txBody>
      </p:sp>
      <p:sp>
        <p:nvSpPr>
          <p:cNvPr id="3" name="Content Placeholder 2"/>
          <p:cNvSpPr>
            <a:spLocks noGrp="1"/>
          </p:cNvSpPr>
          <p:nvPr>
            <p:ph idx="1"/>
          </p:nvPr>
        </p:nvSpPr>
        <p:spPr>
          <a:xfrm>
            <a:off x="838199" y="1483952"/>
            <a:ext cx="10813981" cy="4321536"/>
          </a:xfrm>
        </p:spPr>
        <p:txBody>
          <a:bodyPr/>
          <a:lstStyle/>
          <a:p>
            <a:r>
              <a:rPr lang="it-IT" dirty="0"/>
              <a:t>Building Blocks BI</a:t>
            </a:r>
          </a:p>
          <a:p>
            <a:r>
              <a:rPr lang="it-IT" dirty="0"/>
              <a:t>Che cosa è Power BI?</a:t>
            </a:r>
          </a:p>
          <a:p>
            <a:r>
              <a:rPr lang="it-IT" dirty="0"/>
              <a:t>Architettura di Power BI</a:t>
            </a:r>
          </a:p>
          <a:p>
            <a:r>
              <a:rPr lang="it-IT" dirty="0"/>
              <a:t>Demo: Data Modelling</a:t>
            </a:r>
          </a:p>
          <a:p>
            <a:r>
              <a:rPr lang="it-IT" dirty="0"/>
              <a:t>Che cosa è Flow?</a:t>
            </a:r>
          </a:p>
          <a:p>
            <a:r>
              <a:rPr lang="it-IT" dirty="0"/>
              <a:t>Demo: Power BI incontra Flow</a:t>
            </a:r>
          </a:p>
          <a:p>
            <a:endParaRPr lang="it-IT" dirty="0"/>
          </a:p>
        </p:txBody>
      </p:sp>
    </p:spTree>
    <p:extLst>
      <p:ext uri="{BB962C8B-B14F-4D97-AF65-F5344CB8AC3E}">
        <p14:creationId xmlns:p14="http://schemas.microsoft.com/office/powerpoint/2010/main" val="389185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06125" cy="492443"/>
          </a:xfrm>
        </p:spPr>
        <p:txBody>
          <a:bodyPr>
            <a:normAutofit fontScale="90000"/>
          </a:bodyPr>
          <a:lstStyle/>
          <a:p>
            <a:r>
              <a:rPr lang="en-US" dirty="0">
                <a:latin typeface="Bebas Neue" panose="020B0506020202020201" pitchFamily="34" charset="0"/>
              </a:rPr>
              <a:t>Workshop – cloudconference discount</a:t>
            </a:r>
            <a:endParaRPr lang="it-IT" dirty="0"/>
          </a:p>
        </p:txBody>
      </p:sp>
      <p:sp>
        <p:nvSpPr>
          <p:cNvPr id="3" name="Content Placeholder 2"/>
          <p:cNvSpPr>
            <a:spLocks noGrp="1"/>
          </p:cNvSpPr>
          <p:nvPr>
            <p:ph idx="1"/>
          </p:nvPr>
        </p:nvSpPr>
        <p:spPr>
          <a:xfrm>
            <a:off x="838200" y="1492341"/>
            <a:ext cx="10008766" cy="4321536"/>
          </a:xfrm>
        </p:spPr>
        <p:txBody>
          <a:bodyPr>
            <a:normAutofit/>
          </a:bodyPr>
          <a:lstStyle/>
          <a:p>
            <a:r>
              <a:rPr lang="it-IT" dirty="0"/>
              <a:t>Workshop Business Intelligence con Microsoft Power BI (1 giorno il 2/12/2016 Pordenone)</a:t>
            </a:r>
          </a:p>
          <a:p>
            <a:r>
              <a:rPr lang="it-IT" dirty="0"/>
              <a:t>Sconto del 20% riservato ai partecipanti della cloudconference (</a:t>
            </a:r>
            <a:r>
              <a:rPr lang="it-IT" b="1" dirty="0"/>
              <a:t>#sqlsat566 </a:t>
            </a:r>
            <a:r>
              <a:rPr lang="it-IT" dirty="0"/>
              <a:t>da mettere nel testo del messaggio ) nella form di </a:t>
            </a:r>
            <a:r>
              <a:rPr lang="it-IT" dirty="0">
                <a:hlinkClick r:id="rId2"/>
              </a:rPr>
              <a:t>http://www.consortiumservice.it/corsi/power-bi/#preiscriviti</a:t>
            </a:r>
            <a:endParaRPr lang="it-IT" dirty="0"/>
          </a:p>
          <a:p>
            <a:r>
              <a:rPr lang="it-IT" dirty="0"/>
              <a:t>Puoi linkare alla pagina del corso nel ns sito: </a:t>
            </a:r>
            <a:r>
              <a:rPr lang="it-IT" dirty="0">
                <a:hlinkClick r:id="rId3"/>
              </a:rPr>
              <a:t>http://www.consortiumservice.it/corsi/power-bi/</a:t>
            </a:r>
            <a:endParaRPr lang="it-IT" dirty="0"/>
          </a:p>
          <a:p>
            <a:endParaRPr lang="it-IT" dirty="0"/>
          </a:p>
        </p:txBody>
      </p:sp>
    </p:spTree>
    <p:extLst>
      <p:ext uri="{BB962C8B-B14F-4D97-AF65-F5344CB8AC3E}">
        <p14:creationId xmlns:p14="http://schemas.microsoft.com/office/powerpoint/2010/main" val="235476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906125" cy="492443"/>
          </a:xfrm>
        </p:spPr>
        <p:txBody>
          <a:bodyPr vert="horz" wrap="square" lIns="0" tIns="0" rIns="0" bIns="0" rtlCol="0" anchor="t" anchorCtr="0">
            <a:spAutoFit/>
          </a:bodyPr>
          <a:lstStyle/>
          <a:p>
            <a:pPr lvl="2"/>
            <a:r>
              <a:rPr lang="it-IT" sz="3200" dirty="0">
                <a:latin typeface="+mj-lt"/>
              </a:rPr>
              <a:t>Building blocks business intelligence</a:t>
            </a:r>
          </a:p>
        </p:txBody>
      </p:sp>
      <p:sp>
        <p:nvSpPr>
          <p:cNvPr id="10" name="Rectangle: Rounded Corners 9"/>
          <p:cNvSpPr/>
          <p:nvPr/>
        </p:nvSpPr>
        <p:spPr>
          <a:xfrm>
            <a:off x="1120877" y="5353387"/>
            <a:ext cx="3165988" cy="840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Dati</a:t>
            </a:r>
          </a:p>
        </p:txBody>
      </p:sp>
      <p:sp>
        <p:nvSpPr>
          <p:cNvPr id="11" name="Rectangle: Rounded Corners 10"/>
          <p:cNvSpPr/>
          <p:nvPr/>
        </p:nvSpPr>
        <p:spPr>
          <a:xfrm>
            <a:off x="1132028" y="4114801"/>
            <a:ext cx="3165988" cy="840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Informazioni</a:t>
            </a:r>
          </a:p>
        </p:txBody>
      </p:sp>
      <p:sp>
        <p:nvSpPr>
          <p:cNvPr id="12" name="Rectangle: Rounded Corners 11"/>
          <p:cNvSpPr/>
          <p:nvPr/>
        </p:nvSpPr>
        <p:spPr>
          <a:xfrm>
            <a:off x="1132028" y="2698252"/>
            <a:ext cx="3165988" cy="840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Conoscenza</a:t>
            </a:r>
          </a:p>
        </p:txBody>
      </p:sp>
      <p:sp>
        <p:nvSpPr>
          <p:cNvPr id="13" name="Rectangle: Rounded Corners 12"/>
          <p:cNvSpPr/>
          <p:nvPr/>
        </p:nvSpPr>
        <p:spPr>
          <a:xfrm>
            <a:off x="1132028" y="1347468"/>
            <a:ext cx="3165988" cy="772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Azione</a:t>
            </a:r>
          </a:p>
        </p:txBody>
      </p:sp>
      <p:sp>
        <p:nvSpPr>
          <p:cNvPr id="17" name="Content Placeholder 2"/>
          <p:cNvSpPr txBox="1">
            <a:spLocks/>
          </p:cNvSpPr>
          <p:nvPr/>
        </p:nvSpPr>
        <p:spPr>
          <a:xfrm>
            <a:off x="4608627" y="5455380"/>
            <a:ext cx="7393859" cy="738664"/>
          </a:xfrm>
          <a:prstGeom prst="rect">
            <a:avLst/>
          </a:prstGeom>
        </p:spPr>
        <p:txBody>
          <a:bodyPr vert="horz" wrap="square" lIns="0" tIns="0" rIns="0" bIns="0" rtlCol="0">
            <a:spAutoFit/>
          </a:bodyPr>
          <a:lstStyle>
            <a:lvl1pPr marL="228594" indent="-228594" algn="l" defTabSz="914377"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defTabSz="914400">
              <a:lnSpc>
                <a:spcPct val="100000"/>
              </a:lnSpc>
              <a:buSzPct val="79545"/>
              <a:buNone/>
              <a:tabLst>
                <a:tab pos="355600" algn="l"/>
                <a:tab pos="356235" algn="l"/>
              </a:tabLst>
            </a:pPr>
            <a:r>
              <a:rPr lang="it-IT" sz="1600" b="1" spc="160" dirty="0">
                <a:solidFill>
                  <a:srgbClr val="383838"/>
                </a:solidFill>
                <a:latin typeface="Calibri"/>
                <a:cs typeface="Calibri"/>
              </a:rPr>
              <a:t>Collezionare</a:t>
            </a:r>
            <a:r>
              <a:rPr lang="it-IT" sz="1600" spc="160" dirty="0">
                <a:solidFill>
                  <a:srgbClr val="383838"/>
                </a:solidFill>
                <a:latin typeface="Calibri"/>
                <a:cs typeface="Calibri"/>
              </a:rPr>
              <a:t>: I dati necessari devono essere raccolti dalle applicazioni o dalle sorgenti dati esterne nei diversi modi che conosciamo. </a:t>
            </a:r>
            <a:r>
              <a:rPr lang="it-IT" sz="1600" b="1" spc="160" dirty="0">
                <a:solidFill>
                  <a:srgbClr val="383838"/>
                </a:solidFill>
                <a:latin typeface="Calibri"/>
                <a:cs typeface="Calibri"/>
              </a:rPr>
              <a:t>Dove si trovano i dati</a:t>
            </a:r>
            <a:r>
              <a:rPr lang="it-IT" sz="1600" spc="160" dirty="0">
                <a:solidFill>
                  <a:srgbClr val="383838"/>
                </a:solidFill>
                <a:latin typeface="Calibri"/>
                <a:cs typeface="Calibri"/>
              </a:rPr>
              <a:t>? </a:t>
            </a:r>
            <a:r>
              <a:rPr lang="it-IT" sz="1600" b="1" spc="160" dirty="0">
                <a:solidFill>
                  <a:srgbClr val="383838"/>
                </a:solidFill>
                <a:latin typeface="Calibri"/>
                <a:cs typeface="Calibri"/>
              </a:rPr>
              <a:t>Gap Informativo?</a:t>
            </a:r>
          </a:p>
        </p:txBody>
      </p:sp>
      <p:sp>
        <p:nvSpPr>
          <p:cNvPr id="18" name="Rectangle 17"/>
          <p:cNvSpPr/>
          <p:nvPr/>
        </p:nvSpPr>
        <p:spPr>
          <a:xfrm>
            <a:off x="4542504" y="4040545"/>
            <a:ext cx="7836309" cy="1323439"/>
          </a:xfrm>
          <a:prstGeom prst="rect">
            <a:avLst/>
          </a:prstGeom>
        </p:spPr>
        <p:txBody>
          <a:bodyPr wrap="square">
            <a:spAutoFit/>
          </a:bodyPr>
          <a:lstStyle/>
          <a:p>
            <a:pPr marL="12700" defTabSz="914400">
              <a:lnSpc>
                <a:spcPct val="100000"/>
              </a:lnSpc>
              <a:buSzPct val="79545"/>
              <a:tabLst>
                <a:tab pos="355600" algn="l"/>
                <a:tab pos="356235" algn="l"/>
              </a:tabLst>
            </a:pPr>
            <a:r>
              <a:rPr lang="en-US" sz="1600" b="1" spc="160" dirty="0">
                <a:solidFill>
                  <a:srgbClr val="383838"/>
                </a:solidFill>
                <a:cs typeface="Calibri"/>
              </a:rPr>
              <a:t>Integrare</a:t>
            </a:r>
            <a:r>
              <a:rPr lang="en-US" sz="1600" spc="160" dirty="0">
                <a:solidFill>
                  <a:srgbClr val="383838"/>
                </a:solidFill>
                <a:cs typeface="Calibri"/>
              </a:rPr>
              <a:t>: I dati </a:t>
            </a:r>
            <a:r>
              <a:rPr lang="en-US" sz="1600" b="1" spc="160" dirty="0">
                <a:solidFill>
                  <a:srgbClr val="383838"/>
                </a:solidFill>
                <a:cs typeface="Calibri"/>
              </a:rPr>
              <a:t>grezzi devono essere convertiti in informazioni</a:t>
            </a:r>
            <a:r>
              <a:rPr lang="en-US" sz="1600" spc="160" dirty="0">
                <a:solidFill>
                  <a:srgbClr val="383838"/>
                </a:solidFill>
                <a:cs typeface="Calibri"/>
              </a:rPr>
              <a:t> chiare e precise. </a:t>
            </a:r>
            <a:r>
              <a:rPr lang="en-US" sz="1600" b="1" spc="160" dirty="0">
                <a:solidFill>
                  <a:srgbClr val="383838"/>
                </a:solidFill>
                <a:cs typeface="Calibri"/>
              </a:rPr>
              <a:t>Verifica delle regole di business</a:t>
            </a:r>
            <a:r>
              <a:rPr lang="en-US" sz="1600" spc="160" dirty="0">
                <a:solidFill>
                  <a:srgbClr val="383838"/>
                </a:solidFill>
                <a:cs typeface="Calibri"/>
              </a:rPr>
              <a:t>. I dati devono essere integrati </a:t>
            </a:r>
            <a:r>
              <a:rPr lang="en-US" sz="1600" b="1" spc="160" dirty="0">
                <a:solidFill>
                  <a:srgbClr val="383838"/>
                </a:solidFill>
                <a:cs typeface="Calibri"/>
              </a:rPr>
              <a:t>in una struttura coerente usata</a:t>
            </a:r>
            <a:r>
              <a:rPr lang="en-US" sz="1600" spc="160" dirty="0">
                <a:solidFill>
                  <a:srgbClr val="383838"/>
                </a:solidFill>
                <a:cs typeface="Calibri"/>
              </a:rPr>
              <a:t> per comprendere informazioni aziendali (verificare il dato). Dati vengono </a:t>
            </a:r>
            <a:r>
              <a:rPr lang="en-US" sz="1600" b="1" spc="160" dirty="0">
                <a:solidFill>
                  <a:srgbClr val="383838"/>
                </a:solidFill>
                <a:cs typeface="Calibri"/>
              </a:rPr>
              <a:t>normalizzati</a:t>
            </a:r>
            <a:r>
              <a:rPr lang="en-US" sz="1600" spc="160" dirty="0">
                <a:solidFill>
                  <a:srgbClr val="383838"/>
                </a:solidFill>
                <a:cs typeface="Calibri"/>
              </a:rPr>
              <a:t> e </a:t>
            </a:r>
            <a:r>
              <a:rPr lang="en-US" sz="1600" b="1" spc="160" dirty="0">
                <a:solidFill>
                  <a:srgbClr val="383838"/>
                </a:solidFill>
                <a:cs typeface="Calibri"/>
              </a:rPr>
              <a:t>puliti</a:t>
            </a:r>
            <a:r>
              <a:rPr lang="en-US" sz="1600" spc="160" dirty="0">
                <a:solidFill>
                  <a:srgbClr val="383838"/>
                </a:solidFill>
                <a:cs typeface="Calibri"/>
              </a:rPr>
              <a:t>.</a:t>
            </a:r>
            <a:endParaRPr lang="it-IT" sz="1600" spc="160" dirty="0">
              <a:solidFill>
                <a:srgbClr val="383838"/>
              </a:solidFill>
              <a:cs typeface="Calibri"/>
            </a:endParaRPr>
          </a:p>
        </p:txBody>
      </p:sp>
      <p:sp>
        <p:nvSpPr>
          <p:cNvPr id="20" name="Rectangle 19"/>
          <p:cNvSpPr/>
          <p:nvPr/>
        </p:nvSpPr>
        <p:spPr>
          <a:xfrm>
            <a:off x="4542503" y="2611646"/>
            <a:ext cx="7836309" cy="1323439"/>
          </a:xfrm>
          <a:prstGeom prst="rect">
            <a:avLst/>
          </a:prstGeom>
        </p:spPr>
        <p:txBody>
          <a:bodyPr wrap="square">
            <a:spAutoFit/>
          </a:bodyPr>
          <a:lstStyle/>
          <a:p>
            <a:pPr marL="12700" defTabSz="914400">
              <a:lnSpc>
                <a:spcPct val="100000"/>
              </a:lnSpc>
              <a:buSzPct val="79545"/>
              <a:tabLst>
                <a:tab pos="355600" algn="l"/>
                <a:tab pos="356235" algn="l"/>
              </a:tabLst>
            </a:pPr>
            <a:r>
              <a:rPr lang="it-IT" sz="1600" b="1" spc="160" dirty="0">
                <a:solidFill>
                  <a:srgbClr val="383838"/>
                </a:solidFill>
                <a:cs typeface="Calibri"/>
              </a:rPr>
              <a:t>Analisi: </a:t>
            </a:r>
            <a:r>
              <a:rPr lang="it-IT" sz="1600" spc="160" dirty="0">
                <a:solidFill>
                  <a:srgbClr val="383838"/>
                </a:solidFill>
                <a:cs typeface="Calibri"/>
              </a:rPr>
              <a:t>generare informazione che sia </a:t>
            </a:r>
            <a:r>
              <a:rPr lang="it-IT" sz="1600" b="1" spc="160" dirty="0">
                <a:solidFill>
                  <a:srgbClr val="383838"/>
                </a:solidFill>
                <a:cs typeface="Calibri"/>
              </a:rPr>
              <a:t>accurata</a:t>
            </a:r>
            <a:r>
              <a:rPr lang="it-IT" sz="1600" spc="160" dirty="0">
                <a:solidFill>
                  <a:srgbClr val="383838"/>
                </a:solidFill>
                <a:cs typeface="Calibri"/>
              </a:rPr>
              <a:t>, </a:t>
            </a:r>
            <a:r>
              <a:rPr lang="it-IT" sz="1600" b="1" spc="160" dirty="0">
                <a:solidFill>
                  <a:srgbClr val="383838"/>
                </a:solidFill>
                <a:cs typeface="Calibri"/>
              </a:rPr>
              <a:t>disponibile sempre</a:t>
            </a:r>
            <a:r>
              <a:rPr lang="it-IT" sz="1600" spc="160" dirty="0">
                <a:solidFill>
                  <a:srgbClr val="383838"/>
                </a:solidFill>
                <a:cs typeface="Calibri"/>
              </a:rPr>
              <a:t> e </a:t>
            </a:r>
            <a:r>
              <a:rPr lang="it-IT" sz="1600" b="1" spc="160" dirty="0">
                <a:solidFill>
                  <a:srgbClr val="383838"/>
                </a:solidFill>
                <a:cs typeface="Calibri"/>
              </a:rPr>
              <a:t>tempestiva</a:t>
            </a:r>
            <a:r>
              <a:rPr lang="it-IT" sz="1600" spc="160" dirty="0">
                <a:solidFill>
                  <a:srgbClr val="383838"/>
                </a:solidFill>
                <a:cs typeface="Calibri"/>
              </a:rPr>
              <a:t> ha poco valore se non ci sediamo con il business ad analizzare che cosa significa realmente l’informazione estratta e la comprendiamo. </a:t>
            </a:r>
          </a:p>
          <a:p>
            <a:pPr marL="12700" indent="0" defTabSz="914400">
              <a:lnSpc>
                <a:spcPct val="100000"/>
              </a:lnSpc>
              <a:buSzPct val="79545"/>
              <a:buNone/>
              <a:tabLst>
                <a:tab pos="355600" algn="l"/>
                <a:tab pos="356235" algn="l"/>
              </a:tabLst>
            </a:pPr>
            <a:r>
              <a:rPr lang="it-IT" sz="1600" b="1" spc="160" dirty="0">
                <a:solidFill>
                  <a:srgbClr val="383838"/>
                </a:solidFill>
                <a:cs typeface="Calibri"/>
              </a:rPr>
              <a:t>«L'informazione non è conoscenza Albert Einstein»</a:t>
            </a:r>
          </a:p>
        </p:txBody>
      </p:sp>
      <p:sp>
        <p:nvSpPr>
          <p:cNvPr id="22" name="Rectangle 21"/>
          <p:cNvSpPr/>
          <p:nvPr/>
        </p:nvSpPr>
        <p:spPr>
          <a:xfrm>
            <a:off x="4535459" y="1238616"/>
            <a:ext cx="7747820" cy="1323439"/>
          </a:xfrm>
          <a:prstGeom prst="rect">
            <a:avLst/>
          </a:prstGeom>
        </p:spPr>
        <p:txBody>
          <a:bodyPr wrap="square">
            <a:spAutoFit/>
          </a:bodyPr>
          <a:lstStyle/>
          <a:p>
            <a:pPr marL="12700" defTabSz="914400">
              <a:lnSpc>
                <a:spcPct val="100000"/>
              </a:lnSpc>
              <a:buSzPct val="79545"/>
              <a:tabLst>
                <a:tab pos="355600" algn="l"/>
                <a:tab pos="356235" algn="l"/>
              </a:tabLst>
            </a:pPr>
            <a:r>
              <a:rPr lang="it-IT" sz="1600" b="1" spc="160" dirty="0">
                <a:solidFill>
                  <a:srgbClr val="383838"/>
                </a:solidFill>
                <a:cs typeface="Calibri"/>
              </a:rPr>
              <a:t>Presentare i dati e AGIRE!!!: </a:t>
            </a:r>
            <a:r>
              <a:rPr lang="it-IT" sz="1600" spc="160" dirty="0">
                <a:solidFill>
                  <a:srgbClr val="383838"/>
                </a:solidFill>
                <a:cs typeface="Calibri"/>
              </a:rPr>
              <a:t>Il motivo principale per cui le soluzioni di </a:t>
            </a:r>
            <a:r>
              <a:rPr lang="it-IT" sz="1600" b="1" spc="160" dirty="0">
                <a:solidFill>
                  <a:srgbClr val="383838"/>
                </a:solidFill>
                <a:cs typeface="Calibri"/>
              </a:rPr>
              <a:t>business intelligence sono deludenti </a:t>
            </a:r>
            <a:r>
              <a:rPr lang="it-IT" sz="1600" spc="160" dirty="0">
                <a:solidFill>
                  <a:srgbClr val="383838"/>
                </a:solidFill>
                <a:cs typeface="Calibri"/>
              </a:rPr>
              <a:t>e che </a:t>
            </a:r>
            <a:r>
              <a:rPr lang="it-IT" sz="1600" b="1" spc="160" dirty="0">
                <a:solidFill>
                  <a:srgbClr val="383838"/>
                </a:solidFill>
                <a:cs typeface="Calibri"/>
              </a:rPr>
              <a:t>mettiamo</a:t>
            </a:r>
            <a:r>
              <a:rPr lang="it-IT" sz="1600" spc="160" dirty="0">
                <a:solidFill>
                  <a:srgbClr val="383838"/>
                </a:solidFill>
                <a:cs typeface="Calibri"/>
              </a:rPr>
              <a:t> a disposizione la </a:t>
            </a:r>
            <a:r>
              <a:rPr lang="it-IT" sz="1600" b="1" spc="160" dirty="0">
                <a:solidFill>
                  <a:srgbClr val="383838"/>
                </a:solidFill>
                <a:cs typeface="Calibri"/>
              </a:rPr>
              <a:t>conoscenza</a:t>
            </a:r>
            <a:r>
              <a:rPr lang="it-IT" sz="1600" spc="160" dirty="0">
                <a:solidFill>
                  <a:srgbClr val="383838"/>
                </a:solidFill>
                <a:cs typeface="Calibri"/>
              </a:rPr>
              <a:t> attraverso dashboard, KPI ma le </a:t>
            </a:r>
            <a:r>
              <a:rPr lang="it-IT" sz="1600" b="1" spc="160" dirty="0">
                <a:solidFill>
                  <a:srgbClr val="383838"/>
                </a:solidFill>
                <a:cs typeface="Calibri"/>
              </a:rPr>
              <a:t>persone</a:t>
            </a:r>
            <a:r>
              <a:rPr lang="it-IT" sz="1600" spc="160" dirty="0">
                <a:solidFill>
                  <a:srgbClr val="383838"/>
                </a:solidFill>
                <a:cs typeface="Calibri"/>
              </a:rPr>
              <a:t> che </a:t>
            </a:r>
            <a:r>
              <a:rPr lang="it-IT" sz="1600" b="1" spc="160" dirty="0">
                <a:solidFill>
                  <a:srgbClr val="383838"/>
                </a:solidFill>
                <a:cs typeface="Calibri"/>
              </a:rPr>
              <a:t>possono decidere </a:t>
            </a:r>
            <a:r>
              <a:rPr lang="it-IT" sz="1600" spc="160" dirty="0">
                <a:solidFill>
                  <a:srgbClr val="383838"/>
                </a:solidFill>
                <a:cs typeface="Calibri"/>
              </a:rPr>
              <a:t>per qualsiasi motivo </a:t>
            </a:r>
            <a:r>
              <a:rPr lang="it-IT" sz="1600" b="1" spc="160" dirty="0">
                <a:solidFill>
                  <a:srgbClr val="383838"/>
                </a:solidFill>
                <a:cs typeface="Calibri"/>
              </a:rPr>
              <a:t>non fanno nulla. </a:t>
            </a:r>
          </a:p>
        </p:txBody>
      </p:sp>
      <p:cxnSp>
        <p:nvCxnSpPr>
          <p:cNvPr id="25" name="Connector: Elbow 24"/>
          <p:cNvCxnSpPr>
            <a:stCxn id="13" idx="1"/>
            <a:endCxn id="10" idx="1"/>
          </p:cNvCxnSpPr>
          <p:nvPr/>
        </p:nvCxnSpPr>
        <p:spPr>
          <a:xfrm rot="10800000" flipV="1">
            <a:off x="1120878" y="1733554"/>
            <a:ext cx="11151" cy="4040162"/>
          </a:xfrm>
          <a:prstGeom prst="bentConnector3">
            <a:avLst>
              <a:gd name="adj1" fmla="val 215004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11" idx="2"/>
          </p:cNvCxnSpPr>
          <p:nvPr/>
        </p:nvCxnSpPr>
        <p:spPr>
          <a:xfrm flipV="1">
            <a:off x="2703871" y="4955458"/>
            <a:ext cx="11151" cy="3979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2" idx="2"/>
          </p:cNvCxnSpPr>
          <p:nvPr/>
        </p:nvCxnSpPr>
        <p:spPr>
          <a:xfrm flipV="1">
            <a:off x="2702321" y="3538909"/>
            <a:ext cx="12701" cy="750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0"/>
            <a:endCxn id="13" idx="2"/>
          </p:cNvCxnSpPr>
          <p:nvPr/>
        </p:nvCxnSpPr>
        <p:spPr>
          <a:xfrm flipV="1">
            <a:off x="2715022" y="2119639"/>
            <a:ext cx="0" cy="578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659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p:bldP spid="18"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Self Service vs Corporate BI</a:t>
            </a:r>
            <a:endParaRPr lang="it-IT" dirty="0"/>
          </a:p>
        </p:txBody>
      </p:sp>
      <p:sp>
        <p:nvSpPr>
          <p:cNvPr id="20" name="Content Placeholder 13"/>
          <p:cNvSpPr>
            <a:spLocks noGrp="1"/>
          </p:cNvSpPr>
          <p:nvPr>
            <p:ph idx="1"/>
          </p:nvPr>
        </p:nvSpPr>
        <p:spPr>
          <a:xfrm>
            <a:off x="838200" y="1417638"/>
            <a:ext cx="10813981" cy="4321536"/>
          </a:xfrm>
        </p:spPr>
        <p:txBody>
          <a:bodyPr/>
          <a:lstStyle/>
          <a:p>
            <a:r>
              <a:rPr lang="it-IT" sz="2800" b="1" dirty="0"/>
              <a:t>Corporate BI</a:t>
            </a:r>
            <a:r>
              <a:rPr lang="it-IT" sz="2800" dirty="0"/>
              <a:t>: un approccio centralizzato per le imprese,analisi che attribuisce un grande valore sulla </a:t>
            </a:r>
            <a:r>
              <a:rPr lang="it-IT" sz="2800" b="1" dirty="0"/>
              <a:t>standardizzazione,riusabilità</a:t>
            </a:r>
            <a:r>
              <a:rPr lang="it-IT" sz="2800" dirty="0"/>
              <a:t>, la sic</a:t>
            </a:r>
            <a:r>
              <a:rPr lang="it-IT" sz="2800" b="1" dirty="0"/>
              <a:t>u</a:t>
            </a:r>
            <a:r>
              <a:rPr lang="it-IT" sz="2800" dirty="0"/>
              <a:t>rezza, la </a:t>
            </a:r>
            <a:r>
              <a:rPr lang="it-IT" sz="2800" b="1" dirty="0"/>
              <a:t>qualità</a:t>
            </a:r>
            <a:r>
              <a:rPr lang="it-IT" sz="2800" dirty="0"/>
              <a:t> dei dati, il cambiamento di gestione, e la </a:t>
            </a:r>
            <a:r>
              <a:rPr lang="it-IT" sz="2800" b="1" dirty="0"/>
              <a:t>governance</a:t>
            </a:r>
          </a:p>
          <a:p>
            <a:pPr lvl="2"/>
            <a:r>
              <a:rPr lang="it-IT" sz="2800" dirty="0"/>
              <a:t>In genere gestito da IT o da un centro di BI</a:t>
            </a:r>
          </a:p>
        </p:txBody>
      </p:sp>
      <p:sp>
        <p:nvSpPr>
          <p:cNvPr id="4" name="Content Placeholder 13"/>
          <p:cNvSpPr txBox="1">
            <a:spLocks/>
          </p:cNvSpPr>
          <p:nvPr/>
        </p:nvSpPr>
        <p:spPr>
          <a:xfrm>
            <a:off x="838200" y="3912304"/>
            <a:ext cx="10635762" cy="1032077"/>
          </a:xfrm>
          <a:prstGeom prst="rect">
            <a:avLst/>
          </a:prstGeom>
        </p:spPr>
        <p:txBody>
          <a:bodyPr vert="horz" lIns="10800" tIns="0" rIns="0" bIns="0" rtlCol="0">
            <a:noAutofit/>
          </a:bodyPr>
          <a:lstStyle>
            <a:lvl1pPr marL="273050" indent="-273050" defTabSz="914400">
              <a:lnSpc>
                <a:spcPct val="90000"/>
              </a:lnSpc>
              <a:spcBef>
                <a:spcPts val="0"/>
              </a:spcBef>
              <a:spcAft>
                <a:spcPts val="1000"/>
              </a:spcAft>
              <a:buFont typeface="Wingdings" panose="05000000000000000000" pitchFamily="2" charset="2"/>
              <a:buChar char="§"/>
              <a:defRPr sz="2000">
                <a:latin typeface="Calibri Light" panose="020F0302020204030204" pitchFamily="34" charset="0"/>
              </a:defRPr>
            </a:lvl1pPr>
            <a:lvl2pPr marL="808038" indent="-273050" defTabSz="914400">
              <a:lnSpc>
                <a:spcPct val="90000"/>
              </a:lnSpc>
              <a:spcBef>
                <a:spcPts val="0"/>
              </a:spcBef>
              <a:spcAft>
                <a:spcPts val="1000"/>
              </a:spcAft>
              <a:buFont typeface="Symbol" panose="05050102010706020507" pitchFamily="18" charset="2"/>
              <a:buChar char="-"/>
              <a:defRPr>
                <a:latin typeface="Calibri Light" panose="020F0302020204030204" pitchFamily="34" charset="0"/>
              </a:defRPr>
            </a:lvl2pPr>
            <a:lvl3pPr marL="1081088" indent="-177800" defTabSz="914400">
              <a:lnSpc>
                <a:spcPct val="90000"/>
              </a:lnSpc>
              <a:spcBef>
                <a:spcPts val="0"/>
              </a:spcBef>
              <a:spcAft>
                <a:spcPts val="1000"/>
              </a:spcAft>
              <a:buFont typeface="Symbol" panose="05050102010706020507" pitchFamily="18" charset="2"/>
              <a:buChar char="-"/>
              <a:defRPr sz="1600">
                <a:latin typeface="Calibri Light" panose="020F0302020204030204" pitchFamily="34" charset="0"/>
              </a:defRPr>
            </a:lvl3pPr>
            <a:lvl4pPr marL="1436688" indent="-177800" defTabSz="914400">
              <a:lnSpc>
                <a:spcPct val="90000"/>
              </a:lnSpc>
              <a:spcBef>
                <a:spcPts val="0"/>
              </a:spcBef>
              <a:spcAft>
                <a:spcPts val="1000"/>
              </a:spcAft>
              <a:buFont typeface="Symbol" panose="05050102010706020507" pitchFamily="18" charset="2"/>
              <a:buChar char="-"/>
              <a:defRPr sz="1400">
                <a:latin typeface="Calibri Light" panose="020F0302020204030204" pitchFamily="34" charset="0"/>
              </a:defRPr>
            </a:lvl4pPr>
            <a:lvl5pPr marL="1793875" indent="-179388" defTabSz="914400">
              <a:lnSpc>
                <a:spcPct val="90000"/>
              </a:lnSpc>
              <a:spcBef>
                <a:spcPts val="0"/>
              </a:spcBef>
              <a:spcAft>
                <a:spcPts val="1000"/>
              </a:spcAft>
              <a:buFont typeface="Symbol" panose="05050102010706020507" pitchFamily="18" charset="2"/>
              <a:buChar char="-"/>
              <a:defRPr sz="1400">
                <a:latin typeface="Calibri Light" panose="020F0302020204030204" pitchFamily="34" charset="0"/>
              </a:defRPr>
            </a:lvl5pPr>
            <a:lvl6pPr marL="2514600" indent="-228600" defTabSz="914400">
              <a:spcBef>
                <a:spcPct val="20000"/>
              </a:spcBef>
              <a:buFont typeface="Arial" panose="020B0604020202020204" pitchFamily="34" charset="0"/>
              <a:buChar char="•"/>
              <a:defRPr sz="2000"/>
            </a:lvl6pPr>
            <a:lvl7pPr marL="2971800" indent="-228600" defTabSz="914400">
              <a:spcBef>
                <a:spcPct val="20000"/>
              </a:spcBef>
              <a:buFont typeface="Arial" panose="020B0604020202020204" pitchFamily="34" charset="0"/>
              <a:buChar char="•"/>
              <a:defRPr sz="2000"/>
            </a:lvl7pPr>
            <a:lvl8pPr marL="3429000" indent="-228600" defTabSz="914400">
              <a:spcBef>
                <a:spcPct val="20000"/>
              </a:spcBef>
              <a:buFont typeface="Arial" panose="020B0604020202020204" pitchFamily="34" charset="0"/>
              <a:buChar char="•"/>
              <a:defRPr sz="2000"/>
            </a:lvl8pPr>
            <a:lvl9pPr marL="3886200" indent="-228600" defTabSz="914400">
              <a:spcBef>
                <a:spcPct val="20000"/>
              </a:spcBef>
              <a:buFont typeface="Arial" panose="020B0604020202020204" pitchFamily="34" charset="0"/>
              <a:buChar char="•"/>
              <a:defRPr sz="2000"/>
            </a:lvl9pPr>
          </a:lstStyle>
          <a:p>
            <a:pPr defTabSz="457200">
              <a:spcBef>
                <a:spcPct val="20000"/>
              </a:spcBef>
              <a:buFont typeface="Wingdings" charset="2"/>
              <a:buChar char="§"/>
            </a:pPr>
            <a:r>
              <a:rPr lang="it-IT" sz="2800" b="1" dirty="0">
                <a:solidFill>
                  <a:schemeClr val="tx2"/>
                </a:solidFill>
                <a:latin typeface="Segoe UI Light" panose="020B0502040204020203" pitchFamily="34" charset="0"/>
                <a:cs typeface="Segoe UI Light" panose="020B0502040204020203" pitchFamily="34" charset="0"/>
              </a:rPr>
              <a:t>BI self-service</a:t>
            </a:r>
            <a:r>
              <a:rPr lang="it-IT" sz="2800" dirty="0">
                <a:solidFill>
                  <a:schemeClr val="tx2"/>
                </a:solidFill>
                <a:latin typeface="Segoe UI Light" panose="020B0502040204020203" pitchFamily="34" charset="0"/>
                <a:cs typeface="Segoe UI Light" panose="020B0502040204020203" pitchFamily="34" charset="0"/>
              </a:rPr>
              <a:t>: Potenzia l'utente di business</a:t>
            </a:r>
          </a:p>
          <a:p>
            <a:pPr lvl="1" defTabSz="457200">
              <a:spcBef>
                <a:spcPct val="20000"/>
              </a:spcBef>
              <a:buFont typeface="Wingdings" charset="2"/>
              <a:buChar char="§"/>
            </a:pPr>
            <a:r>
              <a:rPr lang="it-IT" sz="2800" dirty="0">
                <a:solidFill>
                  <a:schemeClr val="tx2"/>
                </a:solidFill>
                <a:latin typeface="Segoe UI Light" panose="020B0502040204020203" pitchFamily="34" charset="0"/>
                <a:cs typeface="Segoe UI Light" panose="020B0502040204020203" pitchFamily="34" charset="0"/>
              </a:rPr>
              <a:t>Esplorazione dei dati e scoperta di informazioni sopra la standardizzazione e la governance</a:t>
            </a:r>
          </a:p>
          <a:p>
            <a:pPr lvl="1" defTabSz="457200">
              <a:spcBef>
                <a:spcPct val="20000"/>
              </a:spcBef>
              <a:buFont typeface="Wingdings" charset="2"/>
              <a:buChar char="§"/>
            </a:pPr>
            <a:r>
              <a:rPr lang="it-IT" sz="2800" dirty="0">
                <a:solidFill>
                  <a:schemeClr val="tx2"/>
                </a:solidFill>
                <a:latin typeface="Segoe UI Light" panose="020B0502040204020203" pitchFamily="34" charset="0"/>
                <a:cs typeface="Segoe UI Light" panose="020B0502040204020203" pitchFamily="34" charset="0"/>
              </a:rPr>
              <a:t>più permissiva per il trial &amp; error rispetto la BI aziendale</a:t>
            </a:r>
          </a:p>
        </p:txBody>
      </p:sp>
    </p:spTree>
    <p:extLst>
      <p:ext uri="{BB962C8B-B14F-4D97-AF65-F5344CB8AC3E}">
        <p14:creationId xmlns:p14="http://schemas.microsoft.com/office/powerpoint/2010/main" val="1715360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Bisogni che guidano la self-service BI</a:t>
            </a:r>
            <a:endParaRPr lang="it-IT" dirty="0"/>
          </a:p>
        </p:txBody>
      </p:sp>
      <p:sp>
        <p:nvSpPr>
          <p:cNvPr id="20" name="Content Placeholder 13"/>
          <p:cNvSpPr>
            <a:spLocks noGrp="1"/>
          </p:cNvSpPr>
          <p:nvPr>
            <p:ph idx="1"/>
          </p:nvPr>
        </p:nvSpPr>
        <p:spPr>
          <a:xfrm>
            <a:off x="689009" y="1302828"/>
            <a:ext cx="10813981" cy="4321536"/>
          </a:xfrm>
        </p:spPr>
        <p:txBody>
          <a:bodyPr/>
          <a:lstStyle/>
          <a:p>
            <a:r>
              <a:rPr lang="it-IT" dirty="0"/>
              <a:t>Produttività  + velocità di consegna</a:t>
            </a:r>
          </a:p>
          <a:p>
            <a:r>
              <a:rPr lang="it-IT" dirty="0"/>
              <a:t>Data exploration + analisi ad-hoc imprevedibile</a:t>
            </a:r>
          </a:p>
          <a:p>
            <a:r>
              <a:rPr lang="it-IT" dirty="0"/>
              <a:t>Prototipazione per una soluzione di corporate BI</a:t>
            </a:r>
          </a:p>
          <a:p>
            <a:r>
              <a:rPr lang="it-IT" dirty="0"/>
              <a:t>Esigenze di unire dati provenienti da fonti esterne ("mashup")</a:t>
            </a:r>
          </a:p>
          <a:p>
            <a:r>
              <a:rPr lang="it-IT" dirty="0"/>
              <a:t>La mancanza di competenze in materia in IT</a:t>
            </a:r>
          </a:p>
          <a:p>
            <a:r>
              <a:rPr lang="it-IT" dirty="0"/>
              <a:t>Insoddisfazione del business per le capacità dell'IT</a:t>
            </a:r>
          </a:p>
          <a:p>
            <a:r>
              <a:rPr lang="it-IT" dirty="0"/>
              <a:t>budget insufficienti in IT per sostenere pienamente tutte le richieste del business</a:t>
            </a:r>
          </a:p>
          <a:p>
            <a:endParaRPr lang="it-IT" dirty="0"/>
          </a:p>
        </p:txBody>
      </p:sp>
    </p:spTree>
    <p:extLst>
      <p:ext uri="{BB962C8B-B14F-4D97-AF65-F5344CB8AC3E}">
        <p14:creationId xmlns:p14="http://schemas.microsoft.com/office/powerpoint/2010/main" val="3265026680"/>
      </p:ext>
    </p:extLst>
  </p:cSld>
  <p:clrMapOvr>
    <a:masterClrMapping/>
  </p:clrMapOvr>
  <p:transition spd="slow">
    <p:push dir="u"/>
  </p:transition>
</p:sld>
</file>

<file path=ppt/theme/theme1.xml><?xml version="1.0" encoding="utf-8"?>
<a:theme xmlns:a="http://schemas.openxmlformats.org/drawingml/2006/main" name="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RESENTATIONLOAD">
  <a:themeElements>
    <a:clrScheme name="Benutzerdefiniert 2">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lide deck">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B96C66D929D441A3DA38FF8FC47DF1" ma:contentTypeVersion="1" ma:contentTypeDescription="Create a new document." ma:contentTypeScope="" ma:versionID="1aac9d0f48eb93fe4956fffa2b8764f7">
  <xsd:schema xmlns:xsd="http://www.w3.org/2001/XMLSchema" xmlns:xs="http://www.w3.org/2001/XMLSchema" xmlns:p="http://schemas.microsoft.com/office/2006/metadata/properties" xmlns:ns3="ccb9206e-3abf-4329-b38d-d52266e5a07f" targetNamespace="http://schemas.microsoft.com/office/2006/metadata/properties" ma:root="true" ma:fieldsID="e4cd0c76a583e476c34de07af61b4eb3" ns3:_="">
    <xsd:import namespace="ccb9206e-3abf-4329-b38d-d52266e5a07f"/>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9206e-3abf-4329-b38d-d52266e5a0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368257-680A-403A-B05C-6BF2D6FA24B5}">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ccb9206e-3abf-4329-b38d-d52266e5a07f"/>
    <ds:schemaRef ds:uri="http://www.w3.org/XML/1998/namespace"/>
  </ds:schemaRefs>
</ds:datastoreItem>
</file>

<file path=customXml/itemProps2.xml><?xml version="1.0" encoding="utf-8"?>
<ds:datastoreItem xmlns:ds="http://schemas.openxmlformats.org/officeDocument/2006/customXml" ds:itemID="{9DBC3DF4-A09E-498B-9BFE-0A45EF04B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9206e-3abf-4329-b38d-d52266e5a0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898328-47DA-40C3-B572-D2515EF2C1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26543</TotalTime>
  <Words>1958</Words>
  <Application>Microsoft Office PowerPoint</Application>
  <PresentationFormat>Widescreen</PresentationFormat>
  <Paragraphs>310</Paragraphs>
  <Slides>43</Slides>
  <Notes>11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43</vt:i4>
      </vt:variant>
    </vt:vector>
  </HeadingPairs>
  <TitlesOfParts>
    <vt:vector size="58" baseType="lpstr">
      <vt:lpstr>MS PGothic</vt:lpstr>
      <vt:lpstr>Arial</vt:lpstr>
      <vt:lpstr>Bebas Neue</vt:lpstr>
      <vt:lpstr>Brush Script MT</vt:lpstr>
      <vt:lpstr>Calibri</vt:lpstr>
      <vt:lpstr>Calibri Light</vt:lpstr>
      <vt:lpstr>Segoe UI</vt:lpstr>
      <vt:lpstr>Segoe UI Light</vt:lpstr>
      <vt:lpstr>Symbol</vt:lpstr>
      <vt:lpstr>Wingdings</vt:lpstr>
      <vt:lpstr>PRESENTATIONLOAD</vt:lpstr>
      <vt:lpstr>2_PRESENTATIONLOAD</vt:lpstr>
      <vt:lpstr>1_PRESENTATIONLOAD</vt:lpstr>
      <vt:lpstr>3_PRESENTATIONLOAD</vt:lpstr>
      <vt:lpstr>slide deck</vt:lpstr>
      <vt:lpstr>Power BI and Friends</vt:lpstr>
      <vt:lpstr>Sponsors</vt:lpstr>
      <vt:lpstr>Organizers</vt:lpstr>
      <vt:lpstr>Speaker | @marcopozzan.it</vt:lpstr>
      <vt:lpstr>Agenda</vt:lpstr>
      <vt:lpstr>Workshop – cloudconference discount</vt:lpstr>
      <vt:lpstr>Building blocks business intelligence</vt:lpstr>
      <vt:lpstr>Self Service vs Corporate BI</vt:lpstr>
      <vt:lpstr>Bisogni che guidano la self-service BI</vt:lpstr>
      <vt:lpstr>Che cosa deve dare uno strumento di self service BI</vt:lpstr>
      <vt:lpstr>Che cosa è Power BI</vt:lpstr>
      <vt:lpstr>Evoluzione di Power BI</vt:lpstr>
      <vt:lpstr>Componenti di Power BI</vt:lpstr>
      <vt:lpstr>Perchè Power Query?</vt:lpstr>
      <vt:lpstr>Che cosa è Power Query?</vt:lpstr>
      <vt:lpstr>Power Pivot </vt:lpstr>
      <vt:lpstr>Power View </vt:lpstr>
      <vt:lpstr>Self Service vs Corporate BI</vt:lpstr>
      <vt:lpstr>Governance di Power BI</vt:lpstr>
      <vt:lpstr>Demo-0: Data modelling Aumento delle temperature emisfero nord in un millennio </vt:lpstr>
      <vt:lpstr>Demo: Power Query</vt:lpstr>
      <vt:lpstr>Demo: Power Query</vt:lpstr>
      <vt:lpstr>Demo: Power Query</vt:lpstr>
      <vt:lpstr>Demo: Power Query</vt:lpstr>
      <vt:lpstr>Demo: Power Query</vt:lpstr>
      <vt:lpstr>Demo: Power Query</vt:lpstr>
      <vt:lpstr>Demo: Power Query</vt:lpstr>
      <vt:lpstr>Demo: Power View</vt:lpstr>
      <vt:lpstr>Demo: Power Pivot</vt:lpstr>
      <vt:lpstr>Demo: Power Pivot</vt:lpstr>
      <vt:lpstr>Demo: Power Pivot</vt:lpstr>
      <vt:lpstr>Demo: Power View</vt:lpstr>
      <vt:lpstr>Demo: Power BI</vt:lpstr>
      <vt:lpstr>PowerPoint Presentation</vt:lpstr>
      <vt:lpstr>PowerPoint Presentation</vt:lpstr>
      <vt:lpstr>Microsoft Flow</vt:lpstr>
      <vt:lpstr>Costruisci i tuoi flussi in modo facile usando visual designer</vt:lpstr>
      <vt:lpstr>PowerPoint Presentation</vt:lpstr>
      <vt:lpstr>PowerPoint Presentation</vt:lpstr>
      <vt:lpstr>Business application platform innovation</vt:lpstr>
      <vt:lpstr>Demo-1: Power BI incontra flow  </vt:lpstr>
      <vt:lpstr>Q&amp;A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 Ottobre 2014</dc:title>
  <dc:creator>Michele Ruberti</dc:creator>
  <cp:lastModifiedBy>Marco Pozzan</cp:lastModifiedBy>
  <cp:revision>1667</cp:revision>
  <dcterms:created xsi:type="dcterms:W3CDTF">2014-09-12T07:38:56Z</dcterms:created>
  <dcterms:modified xsi:type="dcterms:W3CDTF">2016-11-26T23:49:49Z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0x0101005BB96C66D929D441A3DA38FF8FC47DF1</vt:lpwstr>
  </property>
</Properties>
</file>